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Roboto" charset="1" panose="02000000000000000000"/>
      <p:regular r:id="rId18"/>
    </p:embeddedFont>
    <p:embeddedFont>
      <p:font typeface="Roboto Bold" charset="1" panose="02000000000000000000"/>
      <p:regular r:id="rId19"/>
    </p:embeddedFont>
    <p:embeddedFont>
      <p:font typeface="Roboto Italics" charset="1" panose="02000000000000000000"/>
      <p:regular r:id="rId20"/>
    </p:embeddedFont>
    <p:embeddedFont>
      <p:font typeface="Roboto Bold Italics" charset="1" panose="02000000000000000000"/>
      <p:regular r:id="rId21"/>
    </p:embeddedFont>
    <p:embeddedFont>
      <p:font typeface="Open Sans Light" charset="1" panose="020B0306030504020204"/>
      <p:regular r:id="rId22"/>
    </p:embeddedFont>
    <p:embeddedFont>
      <p:font typeface="Open Sans Light Bold" charset="1" panose="020B0806030504020204"/>
      <p:regular r:id="rId23"/>
    </p:embeddedFont>
    <p:embeddedFont>
      <p:font typeface="Open Sans Light Italics" charset="1" panose="020B0306030504020204"/>
      <p:regular r:id="rId24"/>
    </p:embeddedFont>
    <p:embeddedFont>
      <p:font typeface="Open Sans Light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
      <p:font typeface="Public Sans Bold" charset="1" panose="00000000000000000000"/>
      <p:regular r:id="rId28"/>
    </p:embeddedFont>
    <p:embeddedFont>
      <p:font typeface="Public Sans Bold Bold" charset="1" panose="00000000000000000000"/>
      <p:regular r:id="rId29"/>
    </p:embeddedFont>
    <p:embeddedFont>
      <p:font typeface="Public Sans Bold Italics" charset="1" panose="00000000000000000000"/>
      <p:regular r:id="rId30"/>
    </p:embeddedFont>
    <p:embeddedFont>
      <p:font typeface="Public Sans Bold 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3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https://www.glassdoor.com/index.htm" TargetMode="External" Type="http://schemas.openxmlformats.org/officeDocument/2006/relationships/hyperlink"/><Relationship Id="rId5" Target="https://site.financialmodelingprep.com/developer/docs/" TargetMode="External" Type="http://schemas.openxmlformats.org/officeDocument/2006/relationships/hyperlink"/><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83826" y="3237070"/>
            <a:ext cx="9657581" cy="1484493"/>
          </a:xfrm>
          <a:prstGeom prst="rect">
            <a:avLst/>
          </a:prstGeom>
        </p:spPr>
        <p:txBody>
          <a:bodyPr anchor="t" rtlCol="false" tIns="0" lIns="0" bIns="0" rIns="0">
            <a:spAutoFit/>
          </a:bodyPr>
          <a:lstStyle/>
          <a:p>
            <a:pPr>
              <a:lnSpc>
                <a:spcPts val="5809"/>
              </a:lnSpc>
            </a:pPr>
            <a:r>
              <a:rPr lang="en-US" sz="5280" spc="2624">
                <a:solidFill>
                  <a:srgbClr val="FFFFFF"/>
                </a:solidFill>
                <a:cs typeface="Kollektif"/>
              </a:rPr>
              <a:t>פרויקט סיום מדעי הנתונים</a:t>
            </a:r>
          </a:p>
        </p:txBody>
      </p:sp>
      <p:sp>
        <p:nvSpPr>
          <p:cNvPr name="TextBox 4" id="4"/>
          <p:cNvSpPr txBox="true"/>
          <p:nvPr/>
        </p:nvSpPr>
        <p:spPr>
          <a:xfrm rot="0">
            <a:off x="960447" y="4854913"/>
            <a:ext cx="13695775" cy="2272548"/>
          </a:xfrm>
          <a:prstGeom prst="rect">
            <a:avLst/>
          </a:prstGeom>
        </p:spPr>
        <p:txBody>
          <a:bodyPr anchor="t" rtlCol="false" tIns="0" lIns="0" bIns="0" rIns="0">
            <a:spAutoFit/>
          </a:bodyPr>
          <a:lstStyle/>
          <a:p>
            <a:pPr>
              <a:lnSpc>
                <a:spcPts val="17427"/>
              </a:lnSpc>
            </a:pPr>
            <a:r>
              <a:rPr lang="en-US" sz="15842" spc="1695">
                <a:solidFill>
                  <a:srgbClr val="FFFFFF"/>
                </a:solidFill>
                <a:latin typeface="Public Sans Bold"/>
              </a:rPr>
              <a:t>S&amp;P 500</a:t>
            </a:r>
          </a:p>
        </p:txBody>
      </p:sp>
      <p:sp>
        <p:nvSpPr>
          <p:cNvPr name="TextBox 5" id="5"/>
          <p:cNvSpPr txBox="true"/>
          <p:nvPr/>
        </p:nvSpPr>
        <p:spPr>
          <a:xfrm rot="0">
            <a:off x="1028700" y="8039781"/>
            <a:ext cx="6623538" cy="355600"/>
          </a:xfrm>
          <a:prstGeom prst="rect">
            <a:avLst/>
          </a:prstGeom>
        </p:spPr>
        <p:txBody>
          <a:bodyPr anchor="t" rtlCol="false" tIns="0" lIns="0" bIns="0" rIns="0">
            <a:spAutoFit/>
          </a:bodyPr>
          <a:lstStyle/>
          <a:p>
            <a:pPr>
              <a:lnSpc>
                <a:spcPts val="2750"/>
              </a:lnSpc>
            </a:pPr>
            <a:r>
              <a:rPr lang="en-US" sz="2500" spc="212">
                <a:solidFill>
                  <a:srgbClr val="FFFFFF"/>
                </a:solidFill>
                <a:cs typeface="Kollektif Bold"/>
              </a:rPr>
              <a:t>דוד דסה ויצחק יוסף</a:t>
            </a:r>
          </a:p>
        </p:txBody>
      </p:sp>
      <p:sp>
        <p:nvSpPr>
          <p:cNvPr name="Freeform 6" id="6"/>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209" y="746307"/>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377112" y="2871470"/>
            <a:ext cx="9525" cy="448311"/>
          </a:xfrm>
          <a:prstGeom prst="rect">
            <a:avLst/>
          </a:prstGeom>
        </p:spPr>
        <p:txBody>
          <a:bodyPr anchor="t" rtlCol="false" tIns="0" lIns="0" bIns="0" rIns="0">
            <a:spAutoFit/>
          </a:bodyPr>
          <a:lstStyle/>
          <a:p>
            <a:pPr algn="ctr">
              <a:lnSpc>
                <a:spcPts val="3639"/>
              </a:lnSpc>
              <a:spcBef>
                <a:spcPct val="0"/>
              </a:spcBef>
            </a:pPr>
          </a:p>
        </p:txBody>
      </p:sp>
      <p:sp>
        <p:nvSpPr>
          <p:cNvPr name="TextBox 7" id="7"/>
          <p:cNvSpPr txBox="true"/>
          <p:nvPr/>
        </p:nvSpPr>
        <p:spPr>
          <a:xfrm rot="0">
            <a:off x="994370" y="1214120"/>
            <a:ext cx="12765485"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cs typeface="Roboto Bold"/>
              </a:rPr>
              <a:t>בחרנו להשתמש בקלפיקציה ולמידה מונחית כדי לבדוק אם החברה תהיה ברווח או הפסד</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709564" y="1028700"/>
            <a:ext cx="12868872" cy="8611212"/>
          </a:xfrm>
          <a:custGeom>
            <a:avLst/>
            <a:gdLst/>
            <a:ahLst/>
            <a:cxnLst/>
            <a:rect r="r" b="b" t="t" l="l"/>
            <a:pathLst>
              <a:path h="8611212" w="12868872">
                <a:moveTo>
                  <a:pt x="0" y="0"/>
                </a:moveTo>
                <a:lnTo>
                  <a:pt x="12868872" y="0"/>
                </a:lnTo>
                <a:lnTo>
                  <a:pt x="12868872" y="8611212"/>
                </a:lnTo>
                <a:lnTo>
                  <a:pt x="0" y="8611212"/>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4708" y="2340078"/>
            <a:ext cx="12586821" cy="1077771"/>
          </a:xfrm>
          <a:custGeom>
            <a:avLst/>
            <a:gdLst/>
            <a:ahLst/>
            <a:cxnLst/>
            <a:rect r="r" b="b" t="t" l="l"/>
            <a:pathLst>
              <a:path h="1077771" w="12586821">
                <a:moveTo>
                  <a:pt x="0" y="0"/>
                </a:moveTo>
                <a:lnTo>
                  <a:pt x="12586821" y="0"/>
                </a:lnTo>
                <a:lnTo>
                  <a:pt x="12586821" y="1077770"/>
                </a:lnTo>
                <a:lnTo>
                  <a:pt x="0" y="1077770"/>
                </a:lnTo>
                <a:lnTo>
                  <a:pt x="0" y="0"/>
                </a:lnTo>
                <a:close/>
              </a:path>
            </a:pathLst>
          </a:custGeom>
          <a:blipFill>
            <a:blip r:embed="rId8"/>
            <a:stretch>
              <a:fillRect l="0" t="0" r="0" b="0"/>
            </a:stretch>
          </a:blipFill>
        </p:spPr>
      </p:sp>
      <p:sp>
        <p:nvSpPr>
          <p:cNvPr name="Freeform 7" id="7"/>
          <p:cNvSpPr/>
          <p:nvPr/>
        </p:nvSpPr>
        <p:spPr>
          <a:xfrm flipH="false" flipV="false" rot="0">
            <a:off x="188778" y="1610063"/>
            <a:ext cx="12592751" cy="730015"/>
          </a:xfrm>
          <a:custGeom>
            <a:avLst/>
            <a:gdLst/>
            <a:ahLst/>
            <a:cxnLst/>
            <a:rect r="r" b="b" t="t" l="l"/>
            <a:pathLst>
              <a:path h="730015" w="12592751">
                <a:moveTo>
                  <a:pt x="0" y="0"/>
                </a:moveTo>
                <a:lnTo>
                  <a:pt x="12592751" y="0"/>
                </a:lnTo>
                <a:lnTo>
                  <a:pt x="12592751" y="730015"/>
                </a:lnTo>
                <a:lnTo>
                  <a:pt x="0" y="730015"/>
                </a:lnTo>
                <a:lnTo>
                  <a:pt x="0" y="0"/>
                </a:lnTo>
                <a:close/>
              </a:path>
            </a:pathLst>
          </a:custGeom>
          <a:blipFill>
            <a:blip r:embed="rId9"/>
            <a:stretch>
              <a:fillRect l="0" t="0" r="0" b="0"/>
            </a:stretch>
          </a:blipFill>
        </p:spPr>
      </p:sp>
      <p:sp>
        <p:nvSpPr>
          <p:cNvPr name="Freeform 8" id="8"/>
          <p:cNvSpPr/>
          <p:nvPr/>
        </p:nvSpPr>
        <p:spPr>
          <a:xfrm flipH="false" flipV="false" rot="0">
            <a:off x="194708" y="3925067"/>
            <a:ext cx="3994438" cy="5333233"/>
          </a:xfrm>
          <a:custGeom>
            <a:avLst/>
            <a:gdLst/>
            <a:ahLst/>
            <a:cxnLst/>
            <a:rect r="r" b="b" t="t" l="l"/>
            <a:pathLst>
              <a:path h="5333233" w="3994438">
                <a:moveTo>
                  <a:pt x="0" y="0"/>
                </a:moveTo>
                <a:lnTo>
                  <a:pt x="3994438" y="0"/>
                </a:lnTo>
                <a:lnTo>
                  <a:pt x="3994438" y="5333233"/>
                </a:lnTo>
                <a:lnTo>
                  <a:pt x="0" y="5333233"/>
                </a:lnTo>
                <a:lnTo>
                  <a:pt x="0" y="0"/>
                </a:lnTo>
                <a:close/>
              </a:path>
            </a:pathLst>
          </a:custGeom>
          <a:blipFill>
            <a:blip r:embed="rId10"/>
            <a:stretch>
              <a:fillRect l="0" t="0" r="0" b="0"/>
            </a:stretch>
          </a:blipFill>
        </p:spPr>
      </p:sp>
      <p:sp>
        <p:nvSpPr>
          <p:cNvPr name="Freeform 9" id="9"/>
          <p:cNvSpPr/>
          <p:nvPr/>
        </p:nvSpPr>
        <p:spPr>
          <a:xfrm flipH="false" flipV="false" rot="0">
            <a:off x="4189146" y="3925067"/>
            <a:ext cx="10649493" cy="5333233"/>
          </a:xfrm>
          <a:custGeom>
            <a:avLst/>
            <a:gdLst/>
            <a:ahLst/>
            <a:cxnLst/>
            <a:rect r="r" b="b" t="t" l="l"/>
            <a:pathLst>
              <a:path h="5333233" w="10649493">
                <a:moveTo>
                  <a:pt x="0" y="0"/>
                </a:moveTo>
                <a:lnTo>
                  <a:pt x="10649493" y="0"/>
                </a:lnTo>
                <a:lnTo>
                  <a:pt x="10649493" y="5333233"/>
                </a:lnTo>
                <a:lnTo>
                  <a:pt x="0" y="5333233"/>
                </a:lnTo>
                <a:lnTo>
                  <a:pt x="0" y="0"/>
                </a:lnTo>
                <a:close/>
              </a:path>
            </a:pathLst>
          </a:custGeom>
          <a:blipFill>
            <a:blip r:embed="rId11"/>
            <a:stretch>
              <a:fillRect l="0" t="0" r="0" b="-1181"/>
            </a:stretch>
          </a:blipFill>
        </p:spPr>
      </p:sp>
      <p:sp>
        <p:nvSpPr>
          <p:cNvPr name="TextBox 10" id="10"/>
          <p:cNvSpPr txBox="true"/>
          <p:nvPr/>
        </p:nvSpPr>
        <p:spPr>
          <a:xfrm rot="0">
            <a:off x="11657892" y="634427"/>
            <a:ext cx="5684924" cy="796532"/>
          </a:xfrm>
          <a:prstGeom prst="rect">
            <a:avLst/>
          </a:prstGeom>
        </p:spPr>
        <p:txBody>
          <a:bodyPr anchor="t" rtlCol="false" tIns="0" lIns="0" bIns="0" rIns="0">
            <a:spAutoFit/>
          </a:bodyPr>
          <a:lstStyle/>
          <a:p>
            <a:pPr algn="ctr">
              <a:lnSpc>
                <a:spcPts val="6525"/>
              </a:lnSpc>
              <a:spcBef>
                <a:spcPct val="0"/>
              </a:spcBef>
            </a:pPr>
            <a:r>
              <a:rPr lang="en-US" sz="4661">
                <a:solidFill>
                  <a:srgbClr val="FFFFFF"/>
                </a:solidFill>
                <a:cs typeface="Roboto Bold"/>
              </a:rPr>
              <a:t>חברה לדוגמה: APLLE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5392626" y="703448"/>
            <a:ext cx="12895374" cy="22771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cs typeface="Roboto Bold"/>
              </a:rPr>
              <a:t>הקוד מוציא טבלאות מויקיפדיה ושומר אותן בקבצי CSV. הקוד מייבא תחילה את הספריות הדרושות, ולאחר מכן מגדיר שתי פונקציות כדי לגרד את הטבלאות ולשמור אותן בקבצי CSV. לאחר מכן, הקוד שולח בקשה לעמוד ויקיפדיה ומנתח את התגובה כ-HTML. לאחר מכן, הוא מוצא את כל הטבלאות בדף הכוללות את המחלקה `wikitable` ושומר אותן בקבצי CSV.</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Objectives</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Objective 1</a:t>
            </a:r>
          </a:p>
        </p:txBody>
      </p:sp>
      <p:sp>
        <p:nvSpPr>
          <p:cNvPr name="TextBox 8" id="8"/>
          <p:cNvSpPr txBox="true"/>
          <p:nvPr/>
        </p:nvSpPr>
        <p:spPr>
          <a:xfrm rot="0">
            <a:off x="1919396" y="4786914"/>
            <a:ext cx="3726319" cy="3506470"/>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LARANA COMPANY</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Objective 1</a:t>
            </a:r>
          </a:p>
        </p:txBody>
      </p:sp>
      <p:sp>
        <p:nvSpPr>
          <p:cNvPr name="TextBox 18" id="18"/>
          <p:cNvSpPr txBox="true"/>
          <p:nvPr/>
        </p:nvSpPr>
        <p:spPr>
          <a:xfrm rot="0">
            <a:off x="7282026" y="4786914"/>
            <a:ext cx="3726319" cy="3506470"/>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9" id="19"/>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114383" y="3279726"/>
            <a:ext cx="4784495" cy="5859233"/>
            <a:chOff x="0" y="0"/>
            <a:chExt cx="1390252" cy="1702544"/>
          </a:xfrm>
        </p:grpSpPr>
        <p:sp>
          <p:nvSpPr>
            <p:cNvPr name="Freeform 21" id="21"/>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Objective 1</a:t>
            </a:r>
          </a:p>
        </p:txBody>
      </p:sp>
      <p:sp>
        <p:nvSpPr>
          <p:cNvPr name="TextBox 24" id="24"/>
          <p:cNvSpPr txBox="true"/>
          <p:nvPr/>
        </p:nvSpPr>
        <p:spPr>
          <a:xfrm rot="0">
            <a:off x="12644656" y="4786914"/>
            <a:ext cx="3726319" cy="3506470"/>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25" id="25"/>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526241" y="4546973"/>
            <a:ext cx="2334799" cy="2334799"/>
          </a:xfrm>
          <a:custGeom>
            <a:avLst/>
            <a:gdLst/>
            <a:ahLst/>
            <a:cxnLst/>
            <a:rect r="r" b="b" t="t" l="l"/>
            <a:pathLst>
              <a:path h="2334799" w="2334799">
                <a:moveTo>
                  <a:pt x="0" y="0"/>
                </a:moveTo>
                <a:lnTo>
                  <a:pt x="2334799" y="0"/>
                </a:lnTo>
                <a:lnTo>
                  <a:pt x="2334799" y="2334799"/>
                </a:lnTo>
                <a:lnTo>
                  <a:pt x="0" y="2334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527" y="4706487"/>
            <a:ext cx="2031689" cy="2031689"/>
            <a:chOff x="0" y="0"/>
            <a:chExt cx="2708918" cy="2708918"/>
          </a:xfrm>
        </p:grpSpPr>
        <p:sp>
          <p:nvSpPr>
            <p:cNvPr name="TextBox 4" id="4"/>
            <p:cNvSpPr txBox="true"/>
            <p:nvPr/>
          </p:nvSpPr>
          <p:spPr>
            <a:xfrm rot="0">
              <a:off x="615307" y="894329"/>
              <a:ext cx="1478304" cy="844061"/>
            </a:xfrm>
            <a:prstGeom prst="rect">
              <a:avLst/>
            </a:prstGeom>
          </p:spPr>
          <p:txBody>
            <a:bodyPr anchor="t" rtlCol="false" tIns="0" lIns="0" bIns="0" rIns="0">
              <a:spAutoFit/>
            </a:bodyPr>
            <a:lstStyle/>
            <a:p>
              <a:pPr algn="ctr">
                <a:lnSpc>
                  <a:spcPts val="5308"/>
                </a:lnSpc>
              </a:pPr>
              <a:r>
                <a:rPr lang="en-US" sz="3792">
                  <a:solidFill>
                    <a:srgbClr val="FFFFFF"/>
                  </a:solidFill>
                  <a:latin typeface="Open Sans Light Bold"/>
                </a:rPr>
                <a:t>66 %</a:t>
              </a:r>
            </a:p>
          </p:txBody>
        </p:sp>
        <p:grpSp>
          <p:nvGrpSpPr>
            <p:cNvPr name="Group 5" id="5"/>
            <p:cNvGrpSpPr>
              <a:grpSpLocks noChangeAspect="true"/>
            </p:cNvGrpSpPr>
            <p:nvPr/>
          </p:nvGrpSpPr>
          <p:grpSpPr>
            <a:xfrm rot="0">
              <a:off x="0" y="0"/>
              <a:ext cx="2708918" cy="2708918"/>
              <a:chOff x="0" y="0"/>
              <a:chExt cx="2540000" cy="2540000"/>
            </a:xfrm>
          </p:grpSpPr>
          <p:sp>
            <p:nvSpPr>
              <p:cNvPr name="Freeform 6" id="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28094B"/>
              </a:solidFill>
            </p:spPr>
          </p:sp>
          <p:sp>
            <p:nvSpPr>
              <p:cNvPr name="Freeform 7" id="7"/>
              <p:cNvSpPr/>
              <p:nvPr/>
            </p:nvSpPr>
            <p:spPr>
              <a:xfrm flipH="false" flipV="false" rot="0">
                <a:off x="249043" y="3328"/>
                <a:ext cx="2360883" cy="2658882"/>
              </a:xfrm>
              <a:custGeom>
                <a:avLst/>
                <a:gdLst/>
                <a:ahLst/>
                <a:cxnLst/>
                <a:rect r="r" b="b" t="t" l="l"/>
                <a:pathLst>
                  <a:path h="2658882" w="2360883">
                    <a:moveTo>
                      <a:pt x="1177923" y="6409"/>
                    </a:moveTo>
                    <a:cubicBezTo>
                      <a:pt x="1743970" y="76911"/>
                      <a:pt x="2193566" y="516161"/>
                      <a:pt x="2277224" y="1080413"/>
                    </a:cubicBezTo>
                    <a:cubicBezTo>
                      <a:pt x="2360882" y="1644665"/>
                      <a:pt x="2058075" y="2195470"/>
                      <a:pt x="1536835" y="2427176"/>
                    </a:cubicBezTo>
                    <a:cubicBezTo>
                      <a:pt x="1015595" y="2658883"/>
                      <a:pt x="403818" y="2514638"/>
                      <a:pt x="40989" y="2074485"/>
                    </a:cubicBezTo>
                    <a:cubicBezTo>
                      <a:pt x="8975" y="2036001"/>
                      <a:pt x="0" y="1983329"/>
                      <a:pt x="17461" y="1936414"/>
                    </a:cubicBezTo>
                    <a:cubicBezTo>
                      <a:pt x="34923" y="1889499"/>
                      <a:pt x="76152" y="1855512"/>
                      <a:pt x="125537" y="1847324"/>
                    </a:cubicBezTo>
                    <a:cubicBezTo>
                      <a:pt x="174922" y="1839136"/>
                      <a:pt x="224914" y="1857997"/>
                      <a:pt x="256582" y="1896766"/>
                    </a:cubicBezTo>
                    <a:cubicBezTo>
                      <a:pt x="539589" y="2240085"/>
                      <a:pt x="1016775" y="2352596"/>
                      <a:pt x="1423342" y="2171865"/>
                    </a:cubicBezTo>
                    <a:cubicBezTo>
                      <a:pt x="1829909" y="1991134"/>
                      <a:pt x="2066099" y="1561507"/>
                      <a:pt x="2000845" y="1121390"/>
                    </a:cubicBezTo>
                    <a:cubicBezTo>
                      <a:pt x="1935592" y="681274"/>
                      <a:pt x="1584907" y="338658"/>
                      <a:pt x="1143391" y="283667"/>
                    </a:cubicBezTo>
                    <a:cubicBezTo>
                      <a:pt x="1093688" y="277702"/>
                      <a:pt x="1050976" y="245600"/>
                      <a:pt x="1031428" y="199515"/>
                    </a:cubicBezTo>
                    <a:cubicBezTo>
                      <a:pt x="1011879" y="153430"/>
                      <a:pt x="1018483" y="100408"/>
                      <a:pt x="1048739" y="60527"/>
                    </a:cubicBezTo>
                    <a:cubicBezTo>
                      <a:pt x="1078994" y="20645"/>
                      <a:pt x="1128276" y="0"/>
                      <a:pt x="1177923" y="6409"/>
                    </a:cubicBezTo>
                    <a:close/>
                  </a:path>
                </a:pathLst>
              </a:custGeom>
              <a:solidFill>
                <a:srgbClr val="FFFFFF"/>
              </a:solidFill>
            </p:spPr>
          </p:sp>
        </p:grpSp>
      </p:grpSp>
      <p:sp>
        <p:nvSpPr>
          <p:cNvPr name="Freeform 8" id="8"/>
          <p:cNvSpPr/>
          <p:nvPr/>
        </p:nvSpPr>
        <p:spPr>
          <a:xfrm flipH="false" flipV="false" rot="0">
            <a:off x="5508687" y="4546973"/>
            <a:ext cx="2334799" cy="2334799"/>
          </a:xfrm>
          <a:custGeom>
            <a:avLst/>
            <a:gdLst/>
            <a:ahLst/>
            <a:cxnLst/>
            <a:rect r="r" b="b" t="t" l="l"/>
            <a:pathLst>
              <a:path h="2334799" w="2334799">
                <a:moveTo>
                  <a:pt x="0" y="0"/>
                </a:moveTo>
                <a:lnTo>
                  <a:pt x="2334799" y="0"/>
                </a:lnTo>
                <a:lnTo>
                  <a:pt x="2334799" y="2334799"/>
                </a:lnTo>
                <a:lnTo>
                  <a:pt x="0" y="2334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660242" y="4706487"/>
            <a:ext cx="2031689" cy="2031689"/>
            <a:chOff x="0" y="0"/>
            <a:chExt cx="2708918" cy="2708918"/>
          </a:xfrm>
        </p:grpSpPr>
        <p:sp>
          <p:nvSpPr>
            <p:cNvPr name="TextBox 10" id="10"/>
            <p:cNvSpPr txBox="true"/>
            <p:nvPr/>
          </p:nvSpPr>
          <p:spPr>
            <a:xfrm rot="0">
              <a:off x="615307" y="894329"/>
              <a:ext cx="1478304" cy="844061"/>
            </a:xfrm>
            <a:prstGeom prst="rect">
              <a:avLst/>
            </a:prstGeom>
          </p:spPr>
          <p:txBody>
            <a:bodyPr anchor="t" rtlCol="false" tIns="0" lIns="0" bIns="0" rIns="0">
              <a:spAutoFit/>
            </a:bodyPr>
            <a:lstStyle/>
            <a:p>
              <a:pPr algn="ctr">
                <a:lnSpc>
                  <a:spcPts val="5308"/>
                </a:lnSpc>
              </a:pPr>
              <a:r>
                <a:rPr lang="en-US" sz="3792">
                  <a:solidFill>
                    <a:srgbClr val="FFFFFF"/>
                  </a:solidFill>
                  <a:latin typeface="Open Sans Light Bold"/>
                </a:rPr>
                <a:t>88 %</a:t>
              </a:r>
            </a:p>
          </p:txBody>
        </p:sp>
        <p:grpSp>
          <p:nvGrpSpPr>
            <p:cNvPr name="Group 11" id="11"/>
            <p:cNvGrpSpPr>
              <a:grpSpLocks noChangeAspect="true"/>
            </p:cNvGrpSpPr>
            <p:nvPr/>
          </p:nvGrpSpPr>
          <p:grpSpPr>
            <a:xfrm rot="0">
              <a:off x="0" y="0"/>
              <a:ext cx="2708918" cy="2708918"/>
              <a:chOff x="0" y="0"/>
              <a:chExt cx="2540000" cy="2540000"/>
            </a:xfrm>
          </p:grpSpPr>
          <p:sp>
            <p:nvSpPr>
              <p:cNvPr name="Freeform 12" id="12"/>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28094B"/>
              </a:solidFill>
            </p:spPr>
          </p:sp>
          <p:sp>
            <p:nvSpPr>
              <p:cNvPr name="Freeform 13" id="13"/>
              <p:cNvSpPr/>
              <p:nvPr/>
            </p:nvSpPr>
            <p:spPr>
              <a:xfrm flipH="false" flipV="false" rot="0">
                <a:off x="-98710" y="3328"/>
                <a:ext cx="2701775" cy="2661063"/>
              </a:xfrm>
              <a:custGeom>
                <a:avLst/>
                <a:gdLst/>
                <a:ahLst/>
                <a:cxnLst/>
                <a:rect r="r" b="b" t="t" l="l"/>
                <a:pathLst>
                  <a:path h="2661063" w="2701775">
                    <a:moveTo>
                      <a:pt x="1525676" y="6409"/>
                    </a:moveTo>
                    <a:cubicBezTo>
                      <a:pt x="2101400" y="78116"/>
                      <a:pt x="2555337" y="530862"/>
                      <a:pt x="2628556" y="1106396"/>
                    </a:cubicBezTo>
                    <a:cubicBezTo>
                      <a:pt x="2701775" y="1681929"/>
                      <a:pt x="2375658" y="2233913"/>
                      <a:pt x="1836228" y="2447488"/>
                    </a:cubicBezTo>
                    <a:cubicBezTo>
                      <a:pt x="1296798" y="2661064"/>
                      <a:pt x="681210" y="2481927"/>
                      <a:pt x="340605" y="2012259"/>
                    </a:cubicBezTo>
                    <a:cubicBezTo>
                      <a:pt x="0" y="1542592"/>
                      <a:pt x="20980" y="901813"/>
                      <a:pt x="391577" y="455431"/>
                    </a:cubicBezTo>
                    <a:cubicBezTo>
                      <a:pt x="423381" y="416773"/>
                      <a:pt x="473439" y="398087"/>
                      <a:pt x="522795" y="406448"/>
                    </a:cubicBezTo>
                    <a:cubicBezTo>
                      <a:pt x="572151" y="414809"/>
                      <a:pt x="613261" y="448940"/>
                      <a:pt x="630558" y="495916"/>
                    </a:cubicBezTo>
                    <a:cubicBezTo>
                      <a:pt x="647855" y="542892"/>
                      <a:pt x="638695" y="595532"/>
                      <a:pt x="606547" y="633904"/>
                    </a:cubicBezTo>
                    <a:cubicBezTo>
                      <a:pt x="317480" y="982082"/>
                      <a:pt x="301116" y="1481890"/>
                      <a:pt x="566788" y="1848230"/>
                    </a:cubicBezTo>
                    <a:cubicBezTo>
                      <a:pt x="832460" y="2214571"/>
                      <a:pt x="1312619" y="2354297"/>
                      <a:pt x="1733374" y="2187709"/>
                    </a:cubicBezTo>
                    <a:cubicBezTo>
                      <a:pt x="2154130" y="2021120"/>
                      <a:pt x="2408500" y="1590572"/>
                      <a:pt x="2351390" y="1141656"/>
                    </a:cubicBezTo>
                    <a:cubicBezTo>
                      <a:pt x="2294279" y="692741"/>
                      <a:pt x="1940208" y="339598"/>
                      <a:pt x="1491144" y="283667"/>
                    </a:cubicBezTo>
                    <a:cubicBezTo>
                      <a:pt x="1441441" y="277702"/>
                      <a:pt x="1398729" y="245600"/>
                      <a:pt x="1379181" y="199515"/>
                    </a:cubicBezTo>
                    <a:cubicBezTo>
                      <a:pt x="1359632" y="153430"/>
                      <a:pt x="1366236" y="100408"/>
                      <a:pt x="1396492" y="60527"/>
                    </a:cubicBezTo>
                    <a:cubicBezTo>
                      <a:pt x="1426747" y="20645"/>
                      <a:pt x="1476029" y="0"/>
                      <a:pt x="1525676" y="6409"/>
                    </a:cubicBezTo>
                    <a:close/>
                  </a:path>
                </a:pathLst>
              </a:custGeom>
              <a:solidFill>
                <a:srgbClr val="FFFFFF"/>
              </a:solidFill>
            </p:spPr>
          </p:sp>
        </p:grpSp>
      </p:grpSp>
      <p:sp>
        <p:nvSpPr>
          <p:cNvPr name="Freeform 14" id="14"/>
          <p:cNvSpPr/>
          <p:nvPr/>
        </p:nvSpPr>
        <p:spPr>
          <a:xfrm flipH="false" flipV="false" rot="0">
            <a:off x="9491311" y="4554932"/>
            <a:ext cx="2334799" cy="2334799"/>
          </a:xfrm>
          <a:custGeom>
            <a:avLst/>
            <a:gdLst/>
            <a:ahLst/>
            <a:cxnLst/>
            <a:rect r="r" b="b" t="t" l="l"/>
            <a:pathLst>
              <a:path h="2334799" w="2334799">
                <a:moveTo>
                  <a:pt x="0" y="0"/>
                </a:moveTo>
                <a:lnTo>
                  <a:pt x="2334798" y="0"/>
                </a:lnTo>
                <a:lnTo>
                  <a:pt x="2334798" y="2334799"/>
                </a:lnTo>
                <a:lnTo>
                  <a:pt x="0" y="2334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9648957" y="4706487"/>
            <a:ext cx="2031689" cy="2031689"/>
            <a:chOff x="0" y="0"/>
            <a:chExt cx="2708918" cy="2708918"/>
          </a:xfrm>
        </p:grpSpPr>
        <p:sp>
          <p:nvSpPr>
            <p:cNvPr name="TextBox 16" id="16"/>
            <p:cNvSpPr txBox="true"/>
            <p:nvPr/>
          </p:nvSpPr>
          <p:spPr>
            <a:xfrm rot="0">
              <a:off x="615307" y="894329"/>
              <a:ext cx="1478304" cy="844061"/>
            </a:xfrm>
            <a:prstGeom prst="rect">
              <a:avLst/>
            </a:prstGeom>
          </p:spPr>
          <p:txBody>
            <a:bodyPr anchor="t" rtlCol="false" tIns="0" lIns="0" bIns="0" rIns="0">
              <a:spAutoFit/>
            </a:bodyPr>
            <a:lstStyle/>
            <a:p>
              <a:pPr algn="ctr">
                <a:lnSpc>
                  <a:spcPts val="5308"/>
                </a:lnSpc>
              </a:pPr>
              <a:r>
                <a:rPr lang="en-US" sz="3792">
                  <a:solidFill>
                    <a:srgbClr val="FFFFFF"/>
                  </a:solidFill>
                  <a:latin typeface="Open Sans Light Bold"/>
                </a:rPr>
                <a:t>99 %</a:t>
              </a:r>
            </a:p>
          </p:txBody>
        </p:sp>
        <p:grpSp>
          <p:nvGrpSpPr>
            <p:cNvPr name="Group 17" id="17"/>
            <p:cNvGrpSpPr>
              <a:grpSpLocks noChangeAspect="true"/>
            </p:cNvGrpSpPr>
            <p:nvPr/>
          </p:nvGrpSpPr>
          <p:grpSpPr>
            <a:xfrm rot="0">
              <a:off x="0" y="0"/>
              <a:ext cx="2708918" cy="2708918"/>
              <a:chOff x="0" y="0"/>
              <a:chExt cx="2540000" cy="2540000"/>
            </a:xfrm>
          </p:grpSpPr>
          <p:sp>
            <p:nvSpPr>
              <p:cNvPr name="Freeform 18" id="1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28094B"/>
              </a:solidFill>
            </p:spPr>
          </p:sp>
          <p:sp>
            <p:nvSpPr>
              <p:cNvPr name="Freeform 19" id="19"/>
              <p:cNvSpPr/>
              <p:nvPr/>
            </p:nvSpPr>
            <p:spPr>
              <a:xfrm flipH="false" flipV="false" rot="0">
                <a:off x="-64649" y="3328"/>
                <a:ext cx="2633951" cy="2556876"/>
              </a:xfrm>
              <a:custGeom>
                <a:avLst/>
                <a:gdLst/>
                <a:ahLst/>
                <a:cxnLst/>
                <a:rect r="r" b="b" t="t" l="l"/>
                <a:pathLst>
                  <a:path h="2556876" w="2633951">
                    <a:moveTo>
                      <a:pt x="1491615" y="6409"/>
                    </a:moveTo>
                    <a:cubicBezTo>
                      <a:pt x="2149716" y="88376"/>
                      <a:pt x="2633951" y="662910"/>
                      <a:pt x="2603291" y="1325386"/>
                    </a:cubicBezTo>
                    <a:cubicBezTo>
                      <a:pt x="2572631" y="1987863"/>
                      <a:pt x="2037399" y="2515214"/>
                      <a:pt x="1374541" y="2536045"/>
                    </a:cubicBezTo>
                    <a:cubicBezTo>
                      <a:pt x="711682" y="2556877"/>
                      <a:pt x="144394" y="2064173"/>
                      <a:pt x="72197" y="1404929"/>
                    </a:cubicBezTo>
                    <a:cubicBezTo>
                      <a:pt x="0" y="745685"/>
                      <a:pt x="447205" y="141880"/>
                      <a:pt x="1098860" y="18752"/>
                    </a:cubicBezTo>
                    <a:cubicBezTo>
                      <a:pt x="1148007" y="9238"/>
                      <a:pt x="1198488" y="26748"/>
                      <a:pt x="1231188" y="64651"/>
                    </a:cubicBezTo>
                    <a:cubicBezTo>
                      <a:pt x="1263888" y="102555"/>
                      <a:pt x="1273808" y="155057"/>
                      <a:pt x="1257192" y="202278"/>
                    </a:cubicBezTo>
                    <a:cubicBezTo>
                      <a:pt x="1240576" y="249499"/>
                      <a:pt x="1199964" y="284221"/>
                      <a:pt x="1150733" y="293295"/>
                    </a:cubicBezTo>
                    <a:cubicBezTo>
                      <a:pt x="642442" y="389334"/>
                      <a:pt x="293623" y="860302"/>
                      <a:pt x="349936" y="1374513"/>
                    </a:cubicBezTo>
                    <a:cubicBezTo>
                      <a:pt x="406250" y="1888723"/>
                      <a:pt x="848735" y="2273032"/>
                      <a:pt x="1365765" y="2256783"/>
                    </a:cubicBezTo>
                    <a:cubicBezTo>
                      <a:pt x="1882794" y="2240535"/>
                      <a:pt x="2300275" y="1829201"/>
                      <a:pt x="2324190" y="1312469"/>
                    </a:cubicBezTo>
                    <a:cubicBezTo>
                      <a:pt x="2348105" y="795738"/>
                      <a:pt x="1970401" y="347601"/>
                      <a:pt x="1457083" y="283667"/>
                    </a:cubicBezTo>
                    <a:cubicBezTo>
                      <a:pt x="1407380" y="277702"/>
                      <a:pt x="1364668" y="245600"/>
                      <a:pt x="1345120" y="199515"/>
                    </a:cubicBezTo>
                    <a:cubicBezTo>
                      <a:pt x="1325571" y="153430"/>
                      <a:pt x="1332175" y="100408"/>
                      <a:pt x="1362431" y="60527"/>
                    </a:cubicBezTo>
                    <a:cubicBezTo>
                      <a:pt x="1392686" y="20645"/>
                      <a:pt x="1441968" y="0"/>
                      <a:pt x="1491615" y="6409"/>
                    </a:cubicBezTo>
                    <a:close/>
                  </a:path>
                </a:pathLst>
              </a:custGeom>
              <a:solidFill>
                <a:srgbClr val="FFFFFF"/>
              </a:solidFill>
            </p:spPr>
          </p:sp>
        </p:grpSp>
      </p:grpSp>
      <p:sp>
        <p:nvSpPr>
          <p:cNvPr name="Freeform 20" id="20"/>
          <p:cNvSpPr/>
          <p:nvPr/>
        </p:nvSpPr>
        <p:spPr>
          <a:xfrm flipH="false" flipV="false" rot="0">
            <a:off x="1237103" y="3785033"/>
            <a:ext cx="10877966" cy="257116"/>
          </a:xfrm>
          <a:custGeom>
            <a:avLst/>
            <a:gdLst/>
            <a:ahLst/>
            <a:cxnLst/>
            <a:rect r="r" b="b" t="t" l="l"/>
            <a:pathLst>
              <a:path h="257116" w="10877966">
                <a:moveTo>
                  <a:pt x="0" y="0"/>
                </a:moveTo>
                <a:lnTo>
                  <a:pt x="10877966" y="0"/>
                </a:lnTo>
                <a:lnTo>
                  <a:pt x="10877966" y="257115"/>
                </a:lnTo>
                <a:lnTo>
                  <a:pt x="0" y="25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a:grpSpLocks noChangeAspect="true"/>
          </p:cNvGrpSpPr>
          <p:nvPr/>
        </p:nvGrpSpPr>
        <p:grpSpPr>
          <a:xfrm rot="0">
            <a:off x="13336575" y="-505450"/>
            <a:ext cx="7885580" cy="11828370"/>
            <a:chOff x="0" y="0"/>
            <a:chExt cx="6350000" cy="9525000"/>
          </a:xfrm>
        </p:grpSpPr>
        <p:sp>
          <p:nvSpPr>
            <p:cNvPr name="Freeform 22" id="2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201760" t="0" r="0" b="0"/>
              </a:stretch>
            </a:blipFill>
          </p:spPr>
        </p:sp>
      </p:grpSp>
      <p:sp>
        <p:nvSpPr>
          <p:cNvPr name="Freeform 23" id="2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2328497" y="2181023"/>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The data</a:t>
            </a:r>
          </a:p>
        </p:txBody>
      </p:sp>
      <p:sp>
        <p:nvSpPr>
          <p:cNvPr name="TextBox 27" id="27"/>
          <p:cNvSpPr txBox="true"/>
          <p:nvPr/>
        </p:nvSpPr>
        <p:spPr>
          <a:xfrm rot="0">
            <a:off x="1237103" y="7170520"/>
            <a:ext cx="3357970" cy="1378585"/>
          </a:xfrm>
          <a:prstGeom prst="rect">
            <a:avLst/>
          </a:prstGeom>
        </p:spPr>
        <p:txBody>
          <a:bodyPr anchor="t" rtlCol="false" tIns="0" lIns="0" bIns="0" rIns="0">
            <a:spAutoFit/>
          </a:bodyPr>
          <a:lstStyle/>
          <a:p>
            <a:pPr>
              <a:lnSpc>
                <a:spcPts val="2240"/>
              </a:lnSpc>
            </a:pPr>
            <a:r>
              <a:rPr lang="en-US" sz="1600">
                <a:solidFill>
                  <a:srgbClr val="FFFFFF"/>
                </a:solidFill>
                <a:latin typeface="Kollektif Bold"/>
              </a:rPr>
              <a:t>Lorem ipsum dolor sit amet, consectetur adipiscing elit. Suspendisse in mi sed velit lacinia vulputate. Vestibulum dignissim mollis ipsum sed pellentesque.</a:t>
            </a:r>
          </a:p>
        </p:txBody>
      </p:sp>
      <p:sp>
        <p:nvSpPr>
          <p:cNvPr name="TextBox 28" id="28"/>
          <p:cNvSpPr txBox="true"/>
          <p:nvPr/>
        </p:nvSpPr>
        <p:spPr>
          <a:xfrm rot="0">
            <a:off x="5083960" y="7170520"/>
            <a:ext cx="3531290" cy="1378585"/>
          </a:xfrm>
          <a:prstGeom prst="rect">
            <a:avLst/>
          </a:prstGeom>
        </p:spPr>
        <p:txBody>
          <a:bodyPr anchor="t" rtlCol="false" tIns="0" lIns="0" bIns="0" rIns="0">
            <a:spAutoFit/>
          </a:bodyPr>
          <a:lstStyle/>
          <a:p>
            <a:pPr>
              <a:lnSpc>
                <a:spcPts val="2240"/>
              </a:lnSpc>
            </a:pPr>
            <a:r>
              <a:rPr lang="en-US" sz="1600">
                <a:solidFill>
                  <a:srgbClr val="FFFFFF"/>
                </a:solidFill>
                <a:latin typeface="Kollektif Bold"/>
              </a:rPr>
              <a:t>Lorem ipsum dolor sit amet, consectetur adipiscing elit. Suspendisse in mi sed velit lacinia vulputate. Vestibulum dignissim mollis ipsum sed pellentesque.</a:t>
            </a:r>
          </a:p>
        </p:txBody>
      </p:sp>
      <p:sp>
        <p:nvSpPr>
          <p:cNvPr name="TextBox 29" id="29"/>
          <p:cNvSpPr txBox="true"/>
          <p:nvPr/>
        </p:nvSpPr>
        <p:spPr>
          <a:xfrm rot="0">
            <a:off x="9131046" y="7170520"/>
            <a:ext cx="3412524" cy="1378585"/>
          </a:xfrm>
          <a:prstGeom prst="rect">
            <a:avLst/>
          </a:prstGeom>
        </p:spPr>
        <p:txBody>
          <a:bodyPr anchor="t" rtlCol="false" tIns="0" lIns="0" bIns="0" rIns="0">
            <a:spAutoFit/>
          </a:bodyPr>
          <a:lstStyle/>
          <a:p>
            <a:pPr>
              <a:lnSpc>
                <a:spcPts val="2240"/>
              </a:lnSpc>
            </a:pPr>
            <a:r>
              <a:rPr lang="en-US" sz="1600">
                <a:solidFill>
                  <a:srgbClr val="FFFFFF"/>
                </a:solidFill>
                <a:latin typeface="Kollektif Bold"/>
              </a:rPr>
              <a:t>Lorem ipsum dolor sit amet, consectetur adipiscing elit. Suspendisse in mi sed velit lacinia vulputate. Vestibulum dignissim mollis ipsum sed pellentesque.</a:t>
            </a:r>
          </a:p>
        </p:txBody>
      </p:sp>
      <p:sp>
        <p:nvSpPr>
          <p:cNvPr name="TextBox 30" id="30"/>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LARANA COMPANY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602187" y="1692349"/>
            <a:ext cx="6383012" cy="7565951"/>
          </a:xfrm>
          <a:custGeom>
            <a:avLst/>
            <a:gdLst/>
            <a:ahLst/>
            <a:cxnLst/>
            <a:rect r="r" b="b" t="t" l="l"/>
            <a:pathLst>
              <a:path h="7565951" w="6383012">
                <a:moveTo>
                  <a:pt x="0" y="0"/>
                </a:moveTo>
                <a:lnTo>
                  <a:pt x="6383011" y="0"/>
                </a:lnTo>
                <a:lnTo>
                  <a:pt x="6383011" y="7565951"/>
                </a:lnTo>
                <a:lnTo>
                  <a:pt x="0" y="7565951"/>
                </a:lnTo>
                <a:lnTo>
                  <a:pt x="0" y="0"/>
                </a:lnTo>
                <a:close/>
              </a:path>
            </a:pathLst>
          </a:custGeom>
          <a:blipFill>
            <a:blip r:embed="rId10"/>
            <a:stretch>
              <a:fillRect l="-73556" t="-5679" r="-33825" b="-10958"/>
            </a:stretch>
          </a:blipFill>
        </p:spPr>
      </p:sp>
      <p:sp>
        <p:nvSpPr>
          <p:cNvPr name="Freeform 7" id="7"/>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35766" y="2221731"/>
            <a:ext cx="7428611" cy="7036569"/>
            <a:chOff x="0" y="0"/>
            <a:chExt cx="1956507" cy="1853253"/>
          </a:xfrm>
        </p:grpSpPr>
        <p:sp>
          <p:nvSpPr>
            <p:cNvPr name="Freeform 10" id="10"/>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1" id="11"/>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2158011" y="2653784"/>
            <a:ext cx="6140253" cy="209283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We provide support</a:t>
            </a:r>
          </a:p>
        </p:txBody>
      </p:sp>
      <p:sp>
        <p:nvSpPr>
          <p:cNvPr name="TextBox 13" id="13"/>
          <p:cNvSpPr txBox="true"/>
          <p:nvPr/>
        </p:nvSpPr>
        <p:spPr>
          <a:xfrm rot="0">
            <a:off x="2136077" y="5095875"/>
            <a:ext cx="6184121" cy="3506470"/>
          </a:xfrm>
          <a:prstGeom prst="rect">
            <a:avLst/>
          </a:prstGeom>
        </p:spPr>
        <p:txBody>
          <a:bodyPr anchor="t" rtlCol="false" tIns="0" lIns="0" bIns="0" rIns="0">
            <a:spAutoFit/>
          </a:bodyPr>
          <a:lstStyle/>
          <a:p>
            <a:pPr algn="just">
              <a:lnSpc>
                <a:spcPts val="3079"/>
              </a:lnSpc>
            </a:pPr>
            <a:r>
              <a:rPr lang="en-US" sz="2199">
                <a:solidFill>
                  <a:srgbClr val="FFFFFF"/>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14" id="14"/>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2204944"/>
            <a:ext cx="9204104" cy="2308860"/>
          </a:xfrm>
          <a:prstGeom prst="rect">
            <a:avLst/>
          </a:prstGeom>
        </p:spPr>
        <p:txBody>
          <a:bodyPr anchor="t" rtlCol="false" tIns="0" lIns="0" bIns="0" rIns="0">
            <a:spAutoFit/>
          </a:bodyPr>
          <a:lstStyle/>
          <a:p>
            <a:pPr>
              <a:lnSpc>
                <a:spcPts val="9240"/>
              </a:lnSpc>
            </a:pPr>
            <a:r>
              <a:rPr lang="en-US" sz="6600">
                <a:solidFill>
                  <a:srgbClr val="FFFFFF"/>
                </a:solidFill>
                <a:latin typeface="Roboto Bold"/>
              </a:rPr>
              <a:t>Digital Service Cloud platform</a:t>
            </a:r>
          </a:p>
        </p:txBody>
      </p:sp>
      <p:sp>
        <p:nvSpPr>
          <p:cNvPr name="TextBox 3" id="3"/>
          <p:cNvSpPr txBox="true"/>
          <p:nvPr/>
        </p:nvSpPr>
        <p:spPr>
          <a:xfrm rot="0">
            <a:off x="7156606" y="6468334"/>
            <a:ext cx="3944593" cy="556624"/>
          </a:xfrm>
          <a:prstGeom prst="rect">
            <a:avLst/>
          </a:prstGeom>
        </p:spPr>
        <p:txBody>
          <a:bodyPr anchor="t" rtlCol="false" tIns="0" lIns="0" bIns="0" rIns="0">
            <a:spAutoFit/>
          </a:bodyPr>
          <a:lstStyle/>
          <a:p>
            <a:pPr marL="693183" indent="-346592" lvl="1">
              <a:lnSpc>
                <a:spcPts val="4494"/>
              </a:lnSpc>
              <a:buFont typeface="Arial"/>
              <a:buChar char="•"/>
            </a:pPr>
            <a:r>
              <a:rPr lang="en-US" sz="3210">
                <a:solidFill>
                  <a:srgbClr val="FFFFFF"/>
                </a:solidFill>
                <a:latin typeface="Roboto Bold"/>
              </a:rPr>
              <a:t>Remote support</a:t>
            </a:r>
          </a:p>
        </p:txBody>
      </p:sp>
      <p:sp>
        <p:nvSpPr>
          <p:cNvPr name="TextBox 4" id="4"/>
          <p:cNvSpPr txBox="true"/>
          <p:nvPr/>
        </p:nvSpPr>
        <p:spPr>
          <a:xfrm rot="0">
            <a:off x="7483323" y="7189246"/>
            <a:ext cx="3617876" cy="11023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rPr>
              <a:t>Lorem ipsum dolor sit amet, consectetur adipiscing elit. Suspendisse in mi sed velit lacinia vulputate. Vestibulum dignissim mollis ipsum sed pellentesque.</a:t>
            </a:r>
          </a:p>
        </p:txBody>
      </p:sp>
      <p:sp>
        <p:nvSpPr>
          <p:cNvPr name="TextBox 5" id="5"/>
          <p:cNvSpPr txBox="true"/>
          <p:nvPr/>
        </p:nvSpPr>
        <p:spPr>
          <a:xfrm rot="0">
            <a:off x="7492052" y="4875754"/>
            <a:ext cx="8377452" cy="12592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LARANA COMPANY</a:t>
            </a:r>
          </a:p>
        </p:txBody>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a:grpSpLocks noChangeAspect="true"/>
          </p:cNvGrpSpPr>
          <p:nvPr/>
        </p:nvGrpSpPr>
        <p:grpSpPr>
          <a:xfrm rot="0">
            <a:off x="1360642" y="2309719"/>
            <a:ext cx="5002424" cy="9898156"/>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1263" t="0" r="-31263"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21" id="21"/>
          <p:cNvSpPr txBox="true"/>
          <p:nvPr/>
        </p:nvSpPr>
        <p:spPr>
          <a:xfrm rot="0">
            <a:off x="11923164" y="6468334"/>
            <a:ext cx="4654393" cy="556624"/>
          </a:xfrm>
          <a:prstGeom prst="rect">
            <a:avLst/>
          </a:prstGeom>
        </p:spPr>
        <p:txBody>
          <a:bodyPr anchor="t" rtlCol="false" tIns="0" lIns="0" bIns="0" rIns="0">
            <a:spAutoFit/>
          </a:bodyPr>
          <a:lstStyle/>
          <a:p>
            <a:pPr marL="693183" indent="-346592" lvl="1">
              <a:lnSpc>
                <a:spcPts val="4494"/>
              </a:lnSpc>
              <a:buFont typeface="Arial"/>
              <a:buChar char="•"/>
            </a:pPr>
            <a:r>
              <a:rPr lang="en-US" sz="3210">
                <a:solidFill>
                  <a:srgbClr val="FFFFFF"/>
                </a:solidFill>
                <a:latin typeface="Roboto Bold"/>
              </a:rPr>
              <a:t>Customer service</a:t>
            </a:r>
          </a:p>
        </p:txBody>
      </p:sp>
      <p:sp>
        <p:nvSpPr>
          <p:cNvPr name="TextBox 22" id="22"/>
          <p:cNvSpPr txBox="true"/>
          <p:nvPr/>
        </p:nvSpPr>
        <p:spPr>
          <a:xfrm rot="0">
            <a:off x="12251628" y="7189246"/>
            <a:ext cx="3617876" cy="11023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rPr>
              <a:t>Lorem ipsum dolor sit amet, consectetur adipiscing elit. Suspendisse in mi sed velit lacinia vulputate. Vestibulum dignissim mollis ipsum sed pellentesque.</a:t>
            </a:r>
          </a:p>
        </p:txBody>
      </p:sp>
      <p:sp>
        <p:nvSpPr>
          <p:cNvPr name="Freeform 23" id="23"/>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633" t="0" r="14641" b="5207"/>
          <a:stretch>
            <a:fillRect/>
          </a:stretch>
        </p:blipFill>
        <p:spPr>
          <a:xfrm flipH="false" flipV="false">
            <a:off x="0" y="0"/>
            <a:ext cx="18288000" cy="10287000"/>
          </a:xfrm>
          <a:prstGeom prst="rect">
            <a:avLst/>
          </a:prstGeom>
        </p:spPr>
      </p:pic>
      <p:sp>
        <p:nvSpPr>
          <p:cNvPr name="Freeform 3" id="3"/>
          <p:cNvSpPr/>
          <p:nvPr/>
        </p:nvSpPr>
        <p:spPr>
          <a:xfrm flipH="false" flipV="false" rot="0">
            <a:off x="9144000" y="-242495"/>
            <a:ext cx="9547799" cy="11860619"/>
          </a:xfrm>
          <a:custGeom>
            <a:avLst/>
            <a:gdLst/>
            <a:ahLst/>
            <a:cxnLst/>
            <a:rect r="r" b="b" t="t" l="l"/>
            <a:pathLst>
              <a:path h="11860619" w="9547799">
                <a:moveTo>
                  <a:pt x="0" y="0"/>
                </a:moveTo>
                <a:lnTo>
                  <a:pt x="9547799" y="0"/>
                </a:lnTo>
                <a:lnTo>
                  <a:pt x="9547799" y="11860620"/>
                </a:lnTo>
                <a:lnTo>
                  <a:pt x="0" y="1186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09577" y="1028700"/>
            <a:ext cx="7249723" cy="8229600"/>
            <a:chOff x="0" y="0"/>
            <a:chExt cx="1909392" cy="2167467"/>
          </a:xfrm>
        </p:grpSpPr>
        <p:sp>
          <p:nvSpPr>
            <p:cNvPr name="Freeform 5" id="5"/>
            <p:cNvSpPr/>
            <p:nvPr/>
          </p:nvSpPr>
          <p:spPr>
            <a:xfrm flipH="false" flipV="false" rot="0">
              <a:off x="0" y="0"/>
              <a:ext cx="1909392" cy="2167467"/>
            </a:xfrm>
            <a:custGeom>
              <a:avLst/>
              <a:gdLst/>
              <a:ahLst/>
              <a:cxnLst/>
              <a:rect r="r" b="b" t="t" l="l"/>
              <a:pathLst>
                <a:path h="2167467" w="1909392">
                  <a:moveTo>
                    <a:pt x="0" y="0"/>
                  </a:moveTo>
                  <a:lnTo>
                    <a:pt x="1909392" y="0"/>
                  </a:lnTo>
                  <a:lnTo>
                    <a:pt x="1909392" y="2167467"/>
                  </a:lnTo>
                  <a:lnTo>
                    <a:pt x="0" y="2167467"/>
                  </a:lnTo>
                  <a:close/>
                </a:path>
              </a:pathLst>
            </a:custGeom>
            <a:solidFill>
              <a:srgbClr val="FFFFF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115"/>
                </a:lnSpc>
              </a:pPr>
            </a:p>
          </p:txBody>
        </p:sp>
      </p:grpSp>
      <p:sp>
        <p:nvSpPr>
          <p:cNvPr name="Freeform 7" id="7"/>
          <p:cNvSpPr/>
          <p:nvPr/>
        </p:nvSpPr>
        <p:spPr>
          <a:xfrm flipH="false" flipV="false" rot="0">
            <a:off x="10837730" y="1836803"/>
            <a:ext cx="5878197" cy="1848960"/>
          </a:xfrm>
          <a:custGeom>
            <a:avLst/>
            <a:gdLst/>
            <a:ahLst/>
            <a:cxnLst/>
            <a:rect r="r" b="b" t="t" l="l"/>
            <a:pathLst>
              <a:path h="1848960" w="5878197">
                <a:moveTo>
                  <a:pt x="0" y="0"/>
                </a:moveTo>
                <a:lnTo>
                  <a:pt x="5878197" y="0"/>
                </a:lnTo>
                <a:lnTo>
                  <a:pt x="5878197" y="1848960"/>
                </a:lnTo>
                <a:lnTo>
                  <a:pt x="0" y="184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246859" y="2184068"/>
            <a:ext cx="5059939" cy="1154430"/>
          </a:xfrm>
          <a:prstGeom prst="rect">
            <a:avLst/>
          </a:prstGeom>
        </p:spPr>
        <p:txBody>
          <a:bodyPr anchor="t" rtlCol="false" tIns="0" lIns="0" bIns="0" rIns="0">
            <a:spAutoFit/>
          </a:bodyPr>
          <a:lstStyle/>
          <a:p>
            <a:pPr algn="ctr">
              <a:lnSpc>
                <a:spcPts val="4620"/>
              </a:lnSpc>
            </a:pPr>
            <a:r>
              <a:rPr lang="en-US" sz="3300">
                <a:solidFill>
                  <a:srgbClr val="FFFFFF"/>
                </a:solidFill>
                <a:latin typeface="Roboto Bold"/>
              </a:rPr>
              <a:t>RESOLVING TECHNICAL PROBLEMS</a:t>
            </a:r>
          </a:p>
        </p:txBody>
      </p:sp>
      <p:sp>
        <p:nvSpPr>
          <p:cNvPr name="TextBox 9" id="9"/>
          <p:cNvSpPr txBox="true"/>
          <p:nvPr/>
        </p:nvSpPr>
        <p:spPr>
          <a:xfrm rot="0">
            <a:off x="10837730" y="4049724"/>
            <a:ext cx="5593416" cy="4399280"/>
          </a:xfrm>
          <a:prstGeom prst="rect">
            <a:avLst/>
          </a:prstGeom>
        </p:spPr>
        <p:txBody>
          <a:bodyPr anchor="t" rtlCol="false" tIns="0" lIns="0" bIns="0" rIns="0">
            <a:spAutoFit/>
          </a:bodyPr>
          <a:lstStyle/>
          <a:p>
            <a:pPr algn="just">
              <a:lnSpc>
                <a:spcPts val="3219"/>
              </a:lnSpc>
            </a:pPr>
            <a:r>
              <a:rPr lang="en-US" sz="22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866" y="4312582"/>
            <a:ext cx="7856167" cy="4430159"/>
          </a:xfrm>
          <a:custGeom>
            <a:avLst/>
            <a:gdLst/>
            <a:ahLst/>
            <a:cxnLst/>
            <a:rect r="r" b="b" t="t" l="l"/>
            <a:pathLst>
              <a:path h="4430159" w="7856167">
                <a:moveTo>
                  <a:pt x="0" y="0"/>
                </a:moveTo>
                <a:lnTo>
                  <a:pt x="7856167" y="0"/>
                </a:lnTo>
                <a:lnTo>
                  <a:pt x="7856167" y="4430159"/>
                </a:lnTo>
                <a:lnTo>
                  <a:pt x="0" y="4430159"/>
                </a:lnTo>
                <a:lnTo>
                  <a:pt x="0" y="0"/>
                </a:lnTo>
                <a:close/>
              </a:path>
            </a:pathLst>
          </a:custGeom>
          <a:blipFill>
            <a:blip r:embed="rId2"/>
            <a:stretch>
              <a:fillRect l="0" t="0" r="0" b="-18222"/>
            </a:stretch>
          </a:blipFill>
        </p:spPr>
      </p:sp>
      <p:sp>
        <p:nvSpPr>
          <p:cNvPr name="TextBox 3" id="3"/>
          <p:cNvSpPr txBox="true"/>
          <p:nvPr/>
        </p:nvSpPr>
        <p:spPr>
          <a:xfrm rot="0">
            <a:off x="1473866" y="2273285"/>
            <a:ext cx="7856167" cy="869188"/>
          </a:xfrm>
          <a:prstGeom prst="rect">
            <a:avLst/>
          </a:prstGeom>
        </p:spPr>
        <p:txBody>
          <a:bodyPr anchor="t" rtlCol="false" tIns="0" lIns="0" bIns="0" rIns="0">
            <a:spAutoFit/>
          </a:bodyPr>
          <a:lstStyle/>
          <a:p>
            <a:pPr>
              <a:lnSpc>
                <a:spcPts val="6776"/>
              </a:lnSpc>
            </a:pPr>
            <a:r>
              <a:rPr lang="en-US" sz="5600">
                <a:solidFill>
                  <a:srgbClr val="18072B"/>
                </a:solidFill>
                <a:latin typeface="Roboto Bold"/>
              </a:rPr>
              <a:t>Virus and malware help</a:t>
            </a:r>
          </a:p>
        </p:txBody>
      </p:sp>
      <p:sp>
        <p:nvSpPr>
          <p:cNvPr name="TextBox 4" id="4"/>
          <p:cNvSpPr txBox="true"/>
          <p:nvPr/>
        </p:nvSpPr>
        <p:spPr>
          <a:xfrm rot="0">
            <a:off x="11213105" y="2374914"/>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Support consultations</a:t>
            </a:r>
          </a:p>
        </p:txBody>
      </p:sp>
      <p:sp>
        <p:nvSpPr>
          <p:cNvPr name="TextBox 5" id="5"/>
          <p:cNvSpPr txBox="true"/>
          <p:nvPr/>
        </p:nvSpPr>
        <p:spPr>
          <a:xfrm rot="0">
            <a:off x="1473866" y="3289914"/>
            <a:ext cx="7856167" cy="630555"/>
          </a:xfrm>
          <a:prstGeom prst="rect">
            <a:avLst/>
          </a:prstGeom>
        </p:spPr>
        <p:txBody>
          <a:bodyPr anchor="t" rtlCol="false" tIns="0" lIns="0" bIns="0" rIns="0">
            <a:spAutoFit/>
          </a:bodyPr>
          <a:lstStyle/>
          <a:p>
            <a:pPr>
              <a:lnSpc>
                <a:spcPts val="2519"/>
              </a:lnSpc>
            </a:pPr>
            <a:r>
              <a:rPr lang="en-US" sz="1799">
                <a:solidFill>
                  <a:srgbClr val="18072B"/>
                </a:solidFill>
                <a:latin typeface="Kollektif"/>
              </a:rPr>
              <a:t>Lorem ipsum dolor sit amet, consectetur adipiscing elit. Suspendisse in mi sed velit lacinia vulputate. Vestibulum dignissim mollis ipsum sed pellentesque.</a:t>
            </a:r>
          </a:p>
        </p:txBody>
      </p:sp>
      <p:sp>
        <p:nvSpPr>
          <p:cNvPr name="TextBox 6" id="6"/>
          <p:cNvSpPr txBox="true"/>
          <p:nvPr/>
        </p:nvSpPr>
        <p:spPr>
          <a:xfrm rot="0">
            <a:off x="11213105" y="3126787"/>
            <a:ext cx="5519929" cy="9079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Lorem ipsum dolor sit amet, consectetur adipiscing elit. Suspendisse in mi sed velit lacinia vulputate. Vestibulum dignissim mollis ipsum sed pellentesque.</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039581" y="229233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054342" y="2516448"/>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01</a:t>
            </a:r>
          </a:p>
        </p:txBody>
      </p:sp>
      <p:sp>
        <p:nvSpPr>
          <p:cNvPr name="TextBox 13" id="13"/>
          <p:cNvSpPr txBox="true"/>
          <p:nvPr/>
        </p:nvSpPr>
        <p:spPr>
          <a:xfrm rot="0">
            <a:off x="11227866" y="4666051"/>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Hardware and software products</a:t>
            </a:r>
          </a:p>
        </p:txBody>
      </p:sp>
      <p:sp>
        <p:nvSpPr>
          <p:cNvPr name="TextBox 14" id="14"/>
          <p:cNvSpPr txBox="true"/>
          <p:nvPr/>
        </p:nvSpPr>
        <p:spPr>
          <a:xfrm rot="0">
            <a:off x="11227866" y="5417924"/>
            <a:ext cx="5519929" cy="9079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Lorem ipsum dolor sit amet, consectetur adipiscing elit. Suspendisse in mi sed velit lacinia vulputate. Vestibulum dignissim mollis ipsum sed pellentesque.</a:t>
            </a:r>
          </a:p>
        </p:txBody>
      </p:sp>
      <p:sp>
        <p:nvSpPr>
          <p:cNvPr name="Freeform 15" id="15"/>
          <p:cNvSpPr/>
          <p:nvPr/>
        </p:nvSpPr>
        <p:spPr>
          <a:xfrm flipH="false" flipV="false" rot="0">
            <a:off x="10054342" y="4583471"/>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069102" y="4807584"/>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02</a:t>
            </a:r>
          </a:p>
        </p:txBody>
      </p:sp>
      <p:sp>
        <p:nvSpPr>
          <p:cNvPr name="TextBox 17" id="17"/>
          <p:cNvSpPr txBox="true"/>
          <p:nvPr/>
        </p:nvSpPr>
        <p:spPr>
          <a:xfrm rot="0">
            <a:off x="11242626" y="6957188"/>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Free diagnoses</a:t>
            </a:r>
          </a:p>
        </p:txBody>
      </p:sp>
      <p:sp>
        <p:nvSpPr>
          <p:cNvPr name="TextBox 18" id="18"/>
          <p:cNvSpPr txBox="true"/>
          <p:nvPr/>
        </p:nvSpPr>
        <p:spPr>
          <a:xfrm rot="0">
            <a:off x="11242626" y="7709061"/>
            <a:ext cx="5519929" cy="9079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Lorem ipsum dolor sit amet, consectetur adipiscing elit. Suspendisse in mi sed velit lacinia vulputate. Vestibulum dignissim mollis ipsum sed pellentesque.</a:t>
            </a:r>
          </a:p>
        </p:txBody>
      </p:sp>
      <p:sp>
        <p:nvSpPr>
          <p:cNvPr name="Freeform 19" id="19"/>
          <p:cNvSpPr/>
          <p:nvPr/>
        </p:nvSpPr>
        <p:spPr>
          <a:xfrm flipH="false" flipV="false" rot="0">
            <a:off x="10069102" y="6874608"/>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083862" y="7098721"/>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59746" y="305264"/>
            <a:ext cx="9597372" cy="5385694"/>
          </a:xfrm>
          <a:custGeom>
            <a:avLst/>
            <a:gdLst/>
            <a:ahLst/>
            <a:cxnLst/>
            <a:rect r="r" b="b" t="t" l="l"/>
            <a:pathLst>
              <a:path h="5385694" w="9597372">
                <a:moveTo>
                  <a:pt x="0" y="0"/>
                </a:moveTo>
                <a:lnTo>
                  <a:pt x="9597372" y="0"/>
                </a:lnTo>
                <a:lnTo>
                  <a:pt x="9597372" y="5385694"/>
                </a:lnTo>
                <a:lnTo>
                  <a:pt x="0" y="5385694"/>
                </a:lnTo>
                <a:lnTo>
                  <a:pt x="0" y="0"/>
                </a:lnTo>
                <a:close/>
              </a:path>
            </a:pathLst>
          </a:custGeom>
          <a:blipFill>
            <a:blip r:embed="rId10"/>
            <a:stretch>
              <a:fillRect l="0" t="0" r="0" b="0"/>
            </a:stretch>
          </a:blipFill>
        </p:spPr>
      </p:sp>
      <p:sp>
        <p:nvSpPr>
          <p:cNvPr name="TextBox 10" id="10"/>
          <p:cNvSpPr txBox="true"/>
          <p:nvPr/>
        </p:nvSpPr>
        <p:spPr>
          <a:xfrm rot="0">
            <a:off x="10070689" y="5898819"/>
            <a:ext cx="5730671" cy="1137285"/>
          </a:xfrm>
          <a:prstGeom prst="rect">
            <a:avLst/>
          </a:prstGeom>
        </p:spPr>
        <p:txBody>
          <a:bodyPr anchor="t" rtlCol="false" tIns="0" lIns="0" bIns="0" rIns="0">
            <a:spAutoFit/>
          </a:bodyPr>
          <a:lstStyle/>
          <a:p>
            <a:pPr algn="ctr">
              <a:lnSpc>
                <a:spcPts val="9240"/>
              </a:lnSpc>
            </a:pPr>
            <a:r>
              <a:rPr lang="en-US" sz="6600">
                <a:solidFill>
                  <a:srgbClr val="18072B"/>
                </a:solidFill>
                <a:cs typeface="Roboto Bold"/>
              </a:rPr>
              <a:t>שאלת המחקר</a:t>
            </a:r>
          </a:p>
        </p:txBody>
      </p:sp>
      <p:sp>
        <p:nvSpPr>
          <p:cNvPr name="TextBox 11" id="11"/>
          <p:cNvSpPr txBox="true"/>
          <p:nvPr/>
        </p:nvSpPr>
        <p:spPr>
          <a:xfrm rot="0">
            <a:off x="7494610" y="7291590"/>
            <a:ext cx="10510109" cy="2343152"/>
          </a:xfrm>
          <a:prstGeom prst="rect">
            <a:avLst/>
          </a:prstGeom>
        </p:spPr>
        <p:txBody>
          <a:bodyPr anchor="t" rtlCol="false" tIns="0" lIns="0" bIns="0" rIns="0">
            <a:spAutoFit/>
          </a:bodyPr>
          <a:lstStyle/>
          <a:p>
            <a:pPr algn="just">
              <a:lnSpc>
                <a:spcPts val="6299"/>
              </a:lnSpc>
            </a:pPr>
            <a:r>
              <a:rPr lang="en-US" sz="4499">
                <a:solidFill>
                  <a:srgbClr val="18072B"/>
                </a:solidFill>
                <a:cs typeface="Kollektif"/>
              </a:rPr>
              <a:t>האם באמצעות תגובות של עובדים מתוך Glassdoor ניתן לחזות את ביצועי החברה לאחר משבר הקורונה</a:t>
            </a:r>
          </a:p>
        </p:txBody>
      </p:sp>
      <p:sp>
        <p:nvSpPr>
          <p:cNvPr name="TextBox 12" id="12"/>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28094B"/>
                </a:solidFill>
                <a:latin typeface="Kollektif Bold"/>
              </a:rPr>
              <a:t>LARANA COMPANY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688074" cy="11589400"/>
            <a:chOff x="0" y="0"/>
            <a:chExt cx="2814966" cy="3052352"/>
          </a:xfrm>
        </p:grpSpPr>
        <p:sp>
          <p:nvSpPr>
            <p:cNvPr name="Freeform 3" id="3"/>
            <p:cNvSpPr/>
            <p:nvPr/>
          </p:nvSpPr>
          <p:spPr>
            <a:xfrm flipH="false" flipV="false" rot="0">
              <a:off x="0" y="0"/>
              <a:ext cx="2814966" cy="3052352"/>
            </a:xfrm>
            <a:custGeom>
              <a:avLst/>
              <a:gdLst/>
              <a:ahLst/>
              <a:cxnLst/>
              <a:rect r="r" b="b" t="t" l="l"/>
              <a:pathLst>
                <a:path h="3052352" w="2814966">
                  <a:moveTo>
                    <a:pt x="0" y="0"/>
                  </a:moveTo>
                  <a:lnTo>
                    <a:pt x="2814966" y="0"/>
                  </a:lnTo>
                  <a:lnTo>
                    <a:pt x="2814966" y="3052352"/>
                  </a:lnTo>
                  <a:lnTo>
                    <a:pt x="0" y="3052352"/>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60642" y="2541506"/>
            <a:ext cx="610126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8072B"/>
                </a:solidFill>
                <a:latin typeface="Roboto Bold"/>
              </a:rPr>
              <a:t>Market trends</a:t>
            </a:r>
          </a:p>
        </p:txBody>
      </p:sp>
      <p:grpSp>
        <p:nvGrpSpPr>
          <p:cNvPr name="Group 6" id="6"/>
          <p:cNvGrpSpPr/>
          <p:nvPr/>
        </p:nvGrpSpPr>
        <p:grpSpPr>
          <a:xfrm rot="0">
            <a:off x="9144000" y="2551031"/>
            <a:ext cx="7830262" cy="5988870"/>
            <a:chOff x="0" y="0"/>
            <a:chExt cx="10440350" cy="7985160"/>
          </a:xfrm>
        </p:grpSpPr>
        <p:sp>
          <p:nvSpPr>
            <p:cNvPr name="TextBox 7" id="7"/>
            <p:cNvSpPr txBox="true"/>
            <p:nvPr/>
          </p:nvSpPr>
          <p:spPr>
            <a:xfrm rot="0">
              <a:off x="7588476" y="-28575"/>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1</a:t>
              </a:r>
            </a:p>
            <a:p>
              <a:pPr algn="ctr">
                <a:lnSpc>
                  <a:spcPts val="2257"/>
                </a:lnSpc>
              </a:pPr>
              <a:r>
                <a:rPr lang="en-US" sz="1612">
                  <a:solidFill>
                    <a:srgbClr val="FFFFFF"/>
                  </a:solidFill>
                  <a:latin typeface="Open Sans Extra Bold"/>
                </a:rPr>
                <a:t>20%</a:t>
              </a:r>
            </a:p>
          </p:txBody>
        </p:sp>
        <p:sp>
          <p:nvSpPr>
            <p:cNvPr name="TextBox 8" id="8"/>
            <p:cNvSpPr txBox="true"/>
            <p:nvPr/>
          </p:nvSpPr>
          <p:spPr>
            <a:xfrm rot="0">
              <a:off x="9052167" y="4476202"/>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2</a:t>
              </a:r>
            </a:p>
            <a:p>
              <a:pPr algn="ctr">
                <a:lnSpc>
                  <a:spcPts val="2257"/>
                </a:lnSpc>
              </a:pPr>
              <a:r>
                <a:rPr lang="en-US" sz="1612">
                  <a:solidFill>
                    <a:srgbClr val="FFFFFF"/>
                  </a:solidFill>
                  <a:latin typeface="Open Sans Extra Bold"/>
                </a:rPr>
                <a:t>20%</a:t>
              </a:r>
            </a:p>
          </p:txBody>
        </p:sp>
        <p:sp>
          <p:nvSpPr>
            <p:cNvPr name="TextBox 9" id="9"/>
            <p:cNvSpPr txBox="true"/>
            <p:nvPr/>
          </p:nvSpPr>
          <p:spPr>
            <a:xfrm rot="0">
              <a:off x="4526084" y="7260308"/>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3</a:t>
              </a:r>
            </a:p>
            <a:p>
              <a:pPr algn="ctr">
                <a:lnSpc>
                  <a:spcPts val="2257"/>
                </a:lnSpc>
              </a:pPr>
              <a:r>
                <a:rPr lang="en-US" sz="1612">
                  <a:solidFill>
                    <a:srgbClr val="FFFFFF"/>
                  </a:solidFill>
                  <a:latin typeface="Open Sans Extra Bold"/>
                </a:rPr>
                <a:t>20%</a:t>
              </a:r>
            </a:p>
          </p:txBody>
        </p:sp>
        <p:sp>
          <p:nvSpPr>
            <p:cNvPr name="TextBox 10" id="10"/>
            <p:cNvSpPr txBox="true"/>
            <p:nvPr/>
          </p:nvSpPr>
          <p:spPr>
            <a:xfrm rot="0">
              <a:off x="0" y="4476202"/>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4</a:t>
              </a:r>
            </a:p>
            <a:p>
              <a:pPr algn="ctr">
                <a:lnSpc>
                  <a:spcPts val="2257"/>
                </a:lnSpc>
              </a:pPr>
              <a:r>
                <a:rPr lang="en-US" sz="1612">
                  <a:solidFill>
                    <a:srgbClr val="FFFFFF"/>
                  </a:solidFill>
                  <a:latin typeface="Open Sans Extra Bold"/>
                </a:rPr>
                <a:t>20%</a:t>
              </a:r>
            </a:p>
          </p:txBody>
        </p:sp>
        <p:sp>
          <p:nvSpPr>
            <p:cNvPr name="TextBox 11" id="11"/>
            <p:cNvSpPr txBox="true"/>
            <p:nvPr/>
          </p:nvSpPr>
          <p:spPr>
            <a:xfrm rot="0">
              <a:off x="1463691" y="-28575"/>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5</a:t>
              </a:r>
            </a:p>
            <a:p>
              <a:pPr algn="ctr">
                <a:lnSpc>
                  <a:spcPts val="2257"/>
                </a:lnSpc>
              </a:pPr>
              <a:r>
                <a:rPr lang="en-US" sz="1612">
                  <a:solidFill>
                    <a:srgbClr val="FFFFFF"/>
                  </a:solidFill>
                  <a:latin typeface="Open Sans Extra Bold"/>
                </a:rPr>
                <a:t>20%</a:t>
              </a:r>
            </a:p>
          </p:txBody>
        </p:sp>
        <p:grpSp>
          <p:nvGrpSpPr>
            <p:cNvPr name="Group 12" id="12"/>
            <p:cNvGrpSpPr>
              <a:grpSpLocks noChangeAspect="true"/>
            </p:cNvGrpSpPr>
            <p:nvPr/>
          </p:nvGrpSpPr>
          <p:grpSpPr>
            <a:xfrm rot="0">
              <a:off x="1764385" y="152036"/>
              <a:ext cx="6911580" cy="6911580"/>
              <a:chOff x="0" y="0"/>
              <a:chExt cx="2540000" cy="2540000"/>
            </a:xfrm>
          </p:grpSpPr>
          <p:sp>
            <p:nvSpPr>
              <p:cNvPr name="Freeform 13" id="13"/>
              <p:cNvSpPr/>
              <p:nvPr/>
            </p:nvSpPr>
            <p:spPr>
              <a:xfrm flipH="false" flipV="false" rot="0">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C471ED"/>
              </a:solidFill>
            </p:spPr>
          </p:sp>
          <p:sp>
            <p:nvSpPr>
              <p:cNvPr name="Freeform 14" id="14"/>
              <p:cNvSpPr/>
              <p:nvPr/>
            </p:nvSpPr>
            <p:spPr>
              <a:xfrm flipH="false" flipV="false" rot="0">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8A5FC8"/>
              </a:solidFill>
            </p:spPr>
          </p:sp>
          <p:sp>
            <p:nvSpPr>
              <p:cNvPr name="Freeform 15" id="15"/>
              <p:cNvSpPr/>
              <p:nvPr/>
            </p:nvSpPr>
            <p:spPr>
              <a:xfrm flipH="false" flipV="false" rot="0">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574CA0"/>
              </a:solidFill>
            </p:spPr>
          </p:sp>
          <p:sp>
            <p:nvSpPr>
              <p:cNvPr name="Freeform 16" id="16"/>
              <p:cNvSpPr/>
              <p:nvPr/>
            </p:nvSpPr>
            <p:spPr>
              <a:xfrm flipH="false" flipV="false" rot="0">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293675"/>
              </a:solidFill>
            </p:spPr>
          </p:sp>
          <p:sp>
            <p:nvSpPr>
              <p:cNvPr name="Freeform 17" id="17"/>
              <p:cNvSpPr/>
              <p:nvPr/>
            </p:nvSpPr>
            <p:spPr>
              <a:xfrm flipH="false" flipV="false" rot="0">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00204A"/>
              </a:solidFill>
            </p:spPr>
          </p:sp>
        </p:grpSp>
      </p:grpSp>
      <p:sp>
        <p:nvSpPr>
          <p:cNvPr name="Freeform 18" id="1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21" id="2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360642" y="4017339"/>
            <a:ext cx="6101263" cy="39992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Freeform 23" id="23"/>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381331" y="9285564"/>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9319925" y="1600080"/>
            <a:ext cx="7658220" cy="7658220"/>
          </a:xfrm>
          <a:custGeom>
            <a:avLst/>
            <a:gdLst/>
            <a:ahLst/>
            <a:cxnLst/>
            <a:rect r="r" b="b" t="t" l="l"/>
            <a:pathLst>
              <a:path h="7658220" w="7658220">
                <a:moveTo>
                  <a:pt x="0" y="0"/>
                </a:moveTo>
                <a:lnTo>
                  <a:pt x="7658219" y="0"/>
                </a:lnTo>
                <a:lnTo>
                  <a:pt x="7658219" y="7658220"/>
                </a:lnTo>
                <a:lnTo>
                  <a:pt x="0" y="7658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24356" y="4448115"/>
            <a:ext cx="6148437" cy="981075"/>
          </a:xfrm>
          <a:prstGeom prst="rect">
            <a:avLst/>
          </a:prstGeom>
        </p:spPr>
        <p:txBody>
          <a:bodyPr anchor="t" rtlCol="false" tIns="0" lIns="0" bIns="0" rIns="0">
            <a:spAutoFit/>
          </a:bodyPr>
          <a:lstStyle/>
          <a:p>
            <a:pPr marL="0" indent="0" lvl="0">
              <a:lnSpc>
                <a:spcPts val="7679"/>
              </a:lnSpc>
              <a:spcBef>
                <a:spcPct val="0"/>
              </a:spcBef>
            </a:pPr>
            <a:r>
              <a:rPr lang="en-US" sz="6399">
                <a:solidFill>
                  <a:srgbClr val="28094B"/>
                </a:solidFill>
                <a:latin typeface="Roboto Bold"/>
              </a:rPr>
              <a:t>Tech solutions</a:t>
            </a:r>
          </a:p>
        </p:txBody>
      </p:sp>
      <p:sp>
        <p:nvSpPr>
          <p:cNvPr name="TextBox 7" id="7"/>
          <p:cNvSpPr txBox="true"/>
          <p:nvPr/>
        </p:nvSpPr>
        <p:spPr>
          <a:xfrm rot="0">
            <a:off x="2024356" y="5562540"/>
            <a:ext cx="5927845" cy="1480185"/>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28094B"/>
                </a:solidFill>
                <a:latin typeface="Kollektif"/>
              </a:rPr>
              <a:t>Lorem ipsum dolor sit amet, consectetur adipiscing elit. In neque nunc, molestie eu semper id, auctor quis metus. Maecenas mattis metus sapien, vitae ultricies nunc ornare vitae.</a:t>
            </a:r>
            <a:r>
              <a:rPr lang="en-US" sz="2100">
                <a:solidFill>
                  <a:srgbClr val="28094B"/>
                </a:solidFill>
                <a:latin typeface="Kollektif"/>
              </a:rPr>
              <a:t> </a:t>
            </a:r>
          </a:p>
        </p:txBody>
      </p:sp>
      <p:sp>
        <p:nvSpPr>
          <p:cNvPr name="Freeform 8" id="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LARANA COMPANY</a:t>
            </a:r>
          </a:p>
        </p:txBody>
      </p:sp>
      <p:sp>
        <p:nvSpPr>
          <p:cNvPr name="Freeform 11" id="1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10086939" y="2344057"/>
            <a:ext cx="6170292" cy="6170267"/>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24999" t="0" r="-24999"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390405"/>
            <a:ext cx="12612292"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Quote</a:t>
            </a:r>
          </a:p>
        </p:txBody>
      </p:sp>
      <p:sp>
        <p:nvSpPr>
          <p:cNvPr name="TextBox 4" id="4"/>
          <p:cNvSpPr txBox="true"/>
          <p:nvPr/>
        </p:nvSpPr>
        <p:spPr>
          <a:xfrm rot="0">
            <a:off x="3555475" y="4939105"/>
            <a:ext cx="11177051" cy="22771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Bold"/>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5766" y="2840751"/>
            <a:ext cx="6605617" cy="1137285"/>
          </a:xfrm>
          <a:prstGeom prst="rect">
            <a:avLst/>
          </a:prstGeom>
        </p:spPr>
        <p:txBody>
          <a:bodyPr anchor="t" rtlCol="false" tIns="0" lIns="0" bIns="0" rIns="0">
            <a:spAutoFit/>
          </a:bodyPr>
          <a:lstStyle/>
          <a:p>
            <a:pPr>
              <a:lnSpc>
                <a:spcPts val="9240"/>
              </a:lnSpc>
            </a:pPr>
            <a:r>
              <a:rPr lang="en-US" sz="6600">
                <a:solidFill>
                  <a:srgbClr val="18072B"/>
                </a:solidFill>
                <a:latin typeface="Roboto Bold"/>
              </a:rPr>
              <a:t>Market analysis</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554234" y="2736316"/>
            <a:ext cx="5910213" cy="5765733"/>
            <a:chOff x="0" y="0"/>
            <a:chExt cx="7880284" cy="7687644"/>
          </a:xfrm>
        </p:grpSpPr>
        <p:sp>
          <p:nvSpPr>
            <p:cNvPr name="TextBox 5" id="5"/>
            <p:cNvSpPr txBox="true"/>
            <p:nvPr/>
          </p:nvSpPr>
          <p:spPr>
            <a:xfrm rot="-2700000">
              <a:off x="200110"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1</a:t>
              </a:r>
            </a:p>
          </p:txBody>
        </p:sp>
        <p:sp>
          <p:nvSpPr>
            <p:cNvPr name="TextBox 6" id="6"/>
            <p:cNvSpPr txBox="true"/>
            <p:nvPr/>
          </p:nvSpPr>
          <p:spPr>
            <a:xfrm rot="-2700000">
              <a:off x="1671429"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2</a:t>
              </a:r>
            </a:p>
          </p:txBody>
        </p:sp>
        <p:sp>
          <p:nvSpPr>
            <p:cNvPr name="TextBox 7" id="7"/>
            <p:cNvSpPr txBox="true"/>
            <p:nvPr/>
          </p:nvSpPr>
          <p:spPr>
            <a:xfrm rot="-2700000">
              <a:off x="3142749"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3</a:t>
              </a:r>
            </a:p>
          </p:txBody>
        </p:sp>
        <p:sp>
          <p:nvSpPr>
            <p:cNvPr name="TextBox 8" id="8"/>
            <p:cNvSpPr txBox="true"/>
            <p:nvPr/>
          </p:nvSpPr>
          <p:spPr>
            <a:xfrm rot="-2700000">
              <a:off x="4614068"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4</a:t>
              </a:r>
            </a:p>
          </p:txBody>
        </p:sp>
        <p:sp>
          <p:nvSpPr>
            <p:cNvPr name="TextBox 9" id="9"/>
            <p:cNvSpPr txBox="true"/>
            <p:nvPr/>
          </p:nvSpPr>
          <p:spPr>
            <a:xfrm rot="-2700000">
              <a:off x="6085388" y="6904342"/>
              <a:ext cx="1363485" cy="352922"/>
            </a:xfrm>
            <a:prstGeom prst="rect">
              <a:avLst/>
            </a:prstGeom>
          </p:spPr>
          <p:txBody>
            <a:bodyPr anchor="t" rtlCol="false" tIns="0" lIns="0" bIns="0" rIns="0">
              <a:spAutoFit/>
            </a:bodyPr>
            <a:lstStyle/>
            <a:p>
              <a:pPr algn="ctr">
                <a:lnSpc>
                  <a:spcPts val="2277"/>
                </a:lnSpc>
              </a:pPr>
              <a:r>
                <a:rPr lang="en-US" sz="1626">
                  <a:solidFill>
                    <a:srgbClr val="FFFFFF"/>
                  </a:solidFill>
                  <a:latin typeface="Open Sans Light Bold"/>
                </a:rPr>
                <a:t>Element 5</a:t>
              </a:r>
            </a:p>
          </p:txBody>
        </p:sp>
        <p:grpSp>
          <p:nvGrpSpPr>
            <p:cNvPr name="Group 10" id="10"/>
            <p:cNvGrpSpPr>
              <a:grpSpLocks noChangeAspect="true"/>
            </p:cNvGrpSpPr>
            <p:nvPr/>
          </p:nvGrpSpPr>
          <p:grpSpPr>
            <a:xfrm rot="0">
              <a:off x="523687" y="162173"/>
              <a:ext cx="7356597" cy="6146783"/>
              <a:chOff x="0" y="0"/>
              <a:chExt cx="12311695" cy="10287000"/>
            </a:xfrm>
          </p:grpSpPr>
          <p:sp>
            <p:nvSpPr>
              <p:cNvPr name="Freeform 11" id="11"/>
              <p:cNvSpPr/>
              <p:nvPr/>
            </p:nvSpPr>
            <p:spPr>
              <a:xfrm flipH="false" flipV="false" rot="0">
                <a:off x="0" y="-63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2" id="12"/>
              <p:cNvSpPr/>
              <p:nvPr/>
            </p:nvSpPr>
            <p:spPr>
              <a:xfrm flipH="false" flipV="false" rot="0">
                <a:off x="0" y="256540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3" id="13"/>
              <p:cNvSpPr/>
              <p:nvPr/>
            </p:nvSpPr>
            <p:spPr>
              <a:xfrm flipH="false" flipV="false" rot="0">
                <a:off x="0" y="51371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4" id="14"/>
              <p:cNvSpPr/>
              <p:nvPr/>
            </p:nvSpPr>
            <p:spPr>
              <a:xfrm flipH="false" flipV="false" rot="0">
                <a:off x="0" y="770890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24706"/>
                </a:srgbClr>
              </a:solidFill>
            </p:spPr>
          </p:sp>
          <p:sp>
            <p:nvSpPr>
              <p:cNvPr name="Freeform 15" id="15"/>
              <p:cNvSpPr/>
              <p:nvPr/>
            </p:nvSpPr>
            <p:spPr>
              <a:xfrm flipH="false" flipV="false" rot="0">
                <a:off x="0" y="10280650"/>
                <a:ext cx="12311694" cy="12700"/>
              </a:xfrm>
              <a:custGeom>
                <a:avLst/>
                <a:gdLst/>
                <a:ahLst/>
                <a:cxnLst/>
                <a:rect r="r" b="b" t="t" l="l"/>
                <a:pathLst>
                  <a:path h="12700" w="12311694">
                    <a:moveTo>
                      <a:pt x="0" y="0"/>
                    </a:moveTo>
                    <a:lnTo>
                      <a:pt x="12311694" y="0"/>
                    </a:lnTo>
                    <a:lnTo>
                      <a:pt x="12311694" y="12700"/>
                    </a:lnTo>
                    <a:lnTo>
                      <a:pt x="0" y="12700"/>
                    </a:lnTo>
                    <a:close/>
                  </a:path>
                </a:pathLst>
              </a:custGeom>
              <a:solidFill>
                <a:srgbClr val="FFFFFF">
                  <a:alpha val="60000"/>
                </a:srgbClr>
              </a:solidFill>
            </p:spPr>
          </p:sp>
        </p:grpSp>
        <p:sp>
          <p:nvSpPr>
            <p:cNvPr name="TextBox 16" id="16"/>
            <p:cNvSpPr txBox="true"/>
            <p:nvPr/>
          </p:nvSpPr>
          <p:spPr>
            <a:xfrm rot="0">
              <a:off x="0" y="-28575"/>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40 </a:t>
              </a:r>
            </a:p>
          </p:txBody>
        </p:sp>
        <p:sp>
          <p:nvSpPr>
            <p:cNvPr name="TextBox 17" id="17"/>
            <p:cNvSpPr txBox="true"/>
            <p:nvPr/>
          </p:nvSpPr>
          <p:spPr>
            <a:xfrm rot="0">
              <a:off x="0" y="1508121"/>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30 </a:t>
              </a:r>
            </a:p>
          </p:txBody>
        </p:sp>
        <p:sp>
          <p:nvSpPr>
            <p:cNvPr name="TextBox 18" id="18"/>
            <p:cNvSpPr txBox="true"/>
            <p:nvPr/>
          </p:nvSpPr>
          <p:spPr>
            <a:xfrm rot="0">
              <a:off x="0" y="3044816"/>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20 </a:t>
              </a:r>
            </a:p>
          </p:txBody>
        </p:sp>
        <p:sp>
          <p:nvSpPr>
            <p:cNvPr name="TextBox 19" id="19"/>
            <p:cNvSpPr txBox="true"/>
            <p:nvPr/>
          </p:nvSpPr>
          <p:spPr>
            <a:xfrm rot="0">
              <a:off x="0" y="4581512"/>
              <a:ext cx="385976"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10 </a:t>
              </a:r>
            </a:p>
          </p:txBody>
        </p:sp>
        <p:sp>
          <p:nvSpPr>
            <p:cNvPr name="TextBox 20" id="20"/>
            <p:cNvSpPr txBox="true"/>
            <p:nvPr/>
          </p:nvSpPr>
          <p:spPr>
            <a:xfrm rot="0">
              <a:off x="157179" y="6118208"/>
              <a:ext cx="228797" cy="352922"/>
            </a:xfrm>
            <a:prstGeom prst="rect">
              <a:avLst/>
            </a:prstGeom>
          </p:spPr>
          <p:txBody>
            <a:bodyPr anchor="t" rtlCol="false" tIns="0" lIns="0" bIns="0" rIns="0">
              <a:spAutoFit/>
            </a:bodyPr>
            <a:lstStyle/>
            <a:p>
              <a:pPr algn="r">
                <a:lnSpc>
                  <a:spcPts val="2277"/>
                </a:lnSpc>
              </a:pPr>
              <a:r>
                <a:rPr lang="en-US" sz="1626">
                  <a:solidFill>
                    <a:srgbClr val="FFFFFF"/>
                  </a:solidFill>
                  <a:latin typeface="Open Sans Light Bold"/>
                </a:rPr>
                <a:t>0 </a:t>
              </a:r>
            </a:p>
          </p:txBody>
        </p:sp>
        <p:grpSp>
          <p:nvGrpSpPr>
            <p:cNvPr name="Group 21" id="21"/>
            <p:cNvGrpSpPr>
              <a:grpSpLocks noChangeAspect="true"/>
            </p:cNvGrpSpPr>
            <p:nvPr/>
          </p:nvGrpSpPr>
          <p:grpSpPr>
            <a:xfrm rot="0">
              <a:off x="1221404" y="738908"/>
              <a:ext cx="5961164" cy="2841938"/>
              <a:chOff x="1167669" y="965200"/>
              <a:chExt cx="9976356" cy="4756150"/>
            </a:xfrm>
          </p:grpSpPr>
          <p:sp>
            <p:nvSpPr>
              <p:cNvPr name="Freeform 22" id="22"/>
              <p:cNvSpPr/>
              <p:nvPr/>
            </p:nvSpPr>
            <p:spPr>
              <a:xfrm flipH="false" flipV="false" rot="0">
                <a:off x="1167669" y="3568489"/>
                <a:ext cx="2557756" cy="2152578"/>
              </a:xfrm>
              <a:custGeom>
                <a:avLst/>
                <a:gdLst/>
                <a:ahLst/>
                <a:cxnLst/>
                <a:rect r="r" b="b" t="t" l="l"/>
                <a:pathLst>
                  <a:path h="2152578" w="2557756">
                    <a:moveTo>
                      <a:pt x="127000" y="2089361"/>
                    </a:moveTo>
                    <a:cubicBezTo>
                      <a:pt x="126844" y="2054402"/>
                      <a:pt x="98460" y="2026144"/>
                      <a:pt x="63500" y="2026144"/>
                    </a:cubicBezTo>
                    <a:cubicBezTo>
                      <a:pt x="28541" y="2026144"/>
                      <a:pt x="157" y="2054402"/>
                      <a:pt x="0" y="2089361"/>
                    </a:cubicBezTo>
                    <a:cubicBezTo>
                      <a:pt x="157" y="2124320"/>
                      <a:pt x="28541" y="2152578"/>
                      <a:pt x="63500" y="2152578"/>
                    </a:cubicBezTo>
                    <a:cubicBezTo>
                      <a:pt x="98460" y="2152578"/>
                      <a:pt x="126844" y="2124320"/>
                      <a:pt x="127000" y="2089361"/>
                    </a:cubicBezTo>
                    <a:close/>
                    <a:moveTo>
                      <a:pt x="45179" y="2067433"/>
                    </a:moveTo>
                    <a:cubicBezTo>
                      <a:pt x="33151" y="2077574"/>
                      <a:pt x="31583" y="2095529"/>
                      <a:pt x="41670" y="2107601"/>
                    </a:cubicBezTo>
                    <a:cubicBezTo>
                      <a:pt x="51757" y="2119673"/>
                      <a:pt x="69705" y="2121322"/>
                      <a:pt x="81822" y="2111289"/>
                    </a:cubicBezTo>
                    <a:lnTo>
                      <a:pt x="2544161" y="53889"/>
                    </a:lnTo>
                    <a:cubicBezTo>
                      <a:pt x="2556189" y="43748"/>
                      <a:pt x="2557757" y="25793"/>
                      <a:pt x="2547670" y="13721"/>
                    </a:cubicBezTo>
                    <a:cubicBezTo>
                      <a:pt x="2537583" y="1649"/>
                      <a:pt x="2519635" y="0"/>
                      <a:pt x="2507518" y="10033"/>
                    </a:cubicBezTo>
                    <a:close/>
                  </a:path>
                </a:pathLst>
              </a:custGeom>
              <a:solidFill>
                <a:srgbClr val="FFFFFF"/>
              </a:solidFill>
            </p:spPr>
          </p:sp>
          <p:sp>
            <p:nvSpPr>
              <p:cNvPr name="Freeform 23" id="23"/>
              <p:cNvSpPr/>
              <p:nvPr/>
            </p:nvSpPr>
            <p:spPr>
              <a:xfrm flipH="false" flipV="false" rot="0">
                <a:off x="3630008" y="3537233"/>
                <a:ext cx="2557689" cy="866646"/>
              </a:xfrm>
              <a:custGeom>
                <a:avLst/>
                <a:gdLst/>
                <a:ahLst/>
                <a:cxnLst/>
                <a:rect r="r" b="b" t="t" l="l"/>
                <a:pathLst>
                  <a:path h="866646" w="2557689">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72044" y="35949"/>
                    </a:moveTo>
                    <a:cubicBezTo>
                      <a:pt x="57012" y="31313"/>
                      <a:pt x="41058" y="39699"/>
                      <a:pt x="36354" y="54711"/>
                    </a:cubicBezTo>
                    <a:cubicBezTo>
                      <a:pt x="31651" y="69723"/>
                      <a:pt x="39966" y="85714"/>
                      <a:pt x="54957" y="90485"/>
                    </a:cubicBezTo>
                    <a:lnTo>
                      <a:pt x="2517295" y="862010"/>
                    </a:lnTo>
                    <a:cubicBezTo>
                      <a:pt x="2532328" y="866646"/>
                      <a:pt x="2548282" y="858260"/>
                      <a:pt x="2552986" y="843248"/>
                    </a:cubicBezTo>
                    <a:cubicBezTo>
                      <a:pt x="2557689" y="828236"/>
                      <a:pt x="2549374" y="812245"/>
                      <a:pt x="2534383" y="807474"/>
                    </a:cubicBezTo>
                    <a:close/>
                  </a:path>
                </a:pathLst>
              </a:custGeom>
              <a:solidFill>
                <a:srgbClr val="FFFFFF"/>
              </a:solidFill>
            </p:spPr>
          </p:sp>
          <p:sp>
            <p:nvSpPr>
              <p:cNvPr name="Freeform 24" id="24"/>
              <p:cNvSpPr/>
              <p:nvPr/>
            </p:nvSpPr>
            <p:spPr>
              <a:xfrm flipH="false" flipV="false" rot="0">
                <a:off x="6092347" y="1253827"/>
                <a:ext cx="2557932" cy="3181365"/>
              </a:xfrm>
              <a:custGeom>
                <a:avLst/>
                <a:gdLst/>
                <a:ahLst/>
                <a:cxnLst/>
                <a:rect r="r" b="b" t="t" l="l"/>
                <a:pathLst>
                  <a:path h="3181365" w="2557932">
                    <a:moveTo>
                      <a:pt x="127000" y="3118148"/>
                    </a:moveTo>
                    <a:cubicBezTo>
                      <a:pt x="126844" y="3083189"/>
                      <a:pt x="98460" y="3054931"/>
                      <a:pt x="63500" y="3054931"/>
                    </a:cubicBezTo>
                    <a:cubicBezTo>
                      <a:pt x="28541" y="3054931"/>
                      <a:pt x="156" y="3083189"/>
                      <a:pt x="0" y="3118148"/>
                    </a:cubicBezTo>
                    <a:cubicBezTo>
                      <a:pt x="156" y="3153107"/>
                      <a:pt x="28541" y="3181365"/>
                      <a:pt x="63500" y="3181365"/>
                    </a:cubicBezTo>
                    <a:cubicBezTo>
                      <a:pt x="98460" y="3181365"/>
                      <a:pt x="126844" y="3153107"/>
                      <a:pt x="127000" y="3118148"/>
                    </a:cubicBezTo>
                    <a:close/>
                    <a:moveTo>
                      <a:pt x="41164" y="3100326"/>
                    </a:moveTo>
                    <a:cubicBezTo>
                      <a:pt x="31407" y="3112667"/>
                      <a:pt x="33461" y="3130573"/>
                      <a:pt x="45758" y="3140385"/>
                    </a:cubicBezTo>
                    <a:cubicBezTo>
                      <a:pt x="58055" y="3150196"/>
                      <a:pt x="75970" y="3148223"/>
                      <a:pt x="85837" y="3135970"/>
                    </a:cubicBezTo>
                    <a:lnTo>
                      <a:pt x="2548175" y="49870"/>
                    </a:lnTo>
                    <a:cubicBezTo>
                      <a:pt x="2557932" y="37529"/>
                      <a:pt x="2555879" y="19623"/>
                      <a:pt x="2543581" y="9811"/>
                    </a:cubicBezTo>
                    <a:cubicBezTo>
                      <a:pt x="2531284" y="0"/>
                      <a:pt x="2513370" y="1973"/>
                      <a:pt x="2503503" y="14226"/>
                    </a:cubicBezTo>
                    <a:close/>
                  </a:path>
                </a:pathLst>
              </a:custGeom>
              <a:solidFill>
                <a:srgbClr val="FFFFFF"/>
              </a:solidFill>
            </p:spPr>
          </p:sp>
          <p:sp>
            <p:nvSpPr>
              <p:cNvPr name="Freeform 25" id="25"/>
              <p:cNvSpPr/>
              <p:nvPr/>
            </p:nvSpPr>
            <p:spPr>
              <a:xfrm flipH="false" flipV="false" rot="0">
                <a:off x="8554686" y="965483"/>
                <a:ext cx="2589339" cy="383608"/>
              </a:xfrm>
              <a:custGeom>
                <a:avLst/>
                <a:gdLst/>
                <a:ahLst/>
                <a:cxnLst/>
                <a:rect r="r" b="b" t="t" l="l"/>
                <a:pathLst>
                  <a:path h="383608" w="2589339">
                    <a:moveTo>
                      <a:pt x="127000" y="320392"/>
                    </a:moveTo>
                    <a:cubicBezTo>
                      <a:pt x="126844" y="285433"/>
                      <a:pt x="98460" y="257175"/>
                      <a:pt x="63500" y="257175"/>
                    </a:cubicBezTo>
                    <a:cubicBezTo>
                      <a:pt x="28540" y="257175"/>
                      <a:pt x="157" y="285433"/>
                      <a:pt x="0" y="320392"/>
                    </a:cubicBezTo>
                    <a:cubicBezTo>
                      <a:pt x="157" y="355351"/>
                      <a:pt x="28540" y="383609"/>
                      <a:pt x="63500" y="383609"/>
                    </a:cubicBezTo>
                    <a:cubicBezTo>
                      <a:pt x="98460" y="383609"/>
                      <a:pt x="126844" y="355351"/>
                      <a:pt x="127000" y="320392"/>
                    </a:cubicBezTo>
                    <a:close/>
                    <a:moveTo>
                      <a:pt x="60532" y="291972"/>
                    </a:moveTo>
                    <a:cubicBezTo>
                      <a:pt x="44892" y="293676"/>
                      <a:pt x="33572" y="307700"/>
                      <a:pt x="35206" y="323347"/>
                    </a:cubicBezTo>
                    <a:cubicBezTo>
                      <a:pt x="36841" y="338994"/>
                      <a:pt x="50814" y="350377"/>
                      <a:pt x="66468" y="348812"/>
                    </a:cubicBezTo>
                    <a:lnTo>
                      <a:pt x="2528807" y="91637"/>
                    </a:lnTo>
                    <a:cubicBezTo>
                      <a:pt x="2544447" y="89933"/>
                      <a:pt x="2555767" y="75909"/>
                      <a:pt x="2554133" y="60262"/>
                    </a:cubicBezTo>
                    <a:cubicBezTo>
                      <a:pt x="2552498" y="44615"/>
                      <a:pt x="2538524" y="33232"/>
                      <a:pt x="2522870" y="34797"/>
                    </a:cubicBezTo>
                    <a:close/>
                    <a:moveTo>
                      <a:pt x="2589339" y="63217"/>
                    </a:moveTo>
                    <a:cubicBezTo>
                      <a:pt x="2589183" y="28258"/>
                      <a:pt x="2560799" y="0"/>
                      <a:pt x="2525839" y="0"/>
                    </a:cubicBezTo>
                    <a:cubicBezTo>
                      <a:pt x="2490879" y="0"/>
                      <a:pt x="2462496" y="28258"/>
                      <a:pt x="2462339" y="63217"/>
                    </a:cubicBezTo>
                    <a:cubicBezTo>
                      <a:pt x="2462496" y="98176"/>
                      <a:pt x="2490879" y="126434"/>
                      <a:pt x="2525839" y="126434"/>
                    </a:cubicBezTo>
                    <a:cubicBezTo>
                      <a:pt x="2560799" y="126434"/>
                      <a:pt x="2589183" y="98176"/>
                      <a:pt x="2589339" y="63217"/>
                    </a:cubicBezTo>
                    <a:close/>
                  </a:path>
                </a:pathLst>
              </a:custGeom>
              <a:solidFill>
                <a:srgbClr val="FFFFFF"/>
              </a:solidFill>
            </p:spPr>
          </p:sp>
        </p:grpSp>
      </p:grpSp>
      <p:sp>
        <p:nvSpPr>
          <p:cNvPr name="Freeform 26" id="2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29" id="2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535766" y="4301578"/>
            <a:ext cx="6190676" cy="3999230"/>
          </a:xfrm>
          <a:prstGeom prst="rect">
            <a:avLst/>
          </a:prstGeom>
        </p:spPr>
        <p:txBody>
          <a:bodyPr anchor="t" rtlCol="false" tIns="0" lIns="0" bIns="0" rIns="0">
            <a:spAutoFit/>
          </a:bodyPr>
          <a:lstStyle/>
          <a:p>
            <a:pPr algn="just">
              <a:lnSpc>
                <a:spcPts val="3219"/>
              </a:lnSpc>
            </a:pPr>
            <a:r>
              <a:rPr lang="en-US" sz="22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3550" y="384247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62813" y="3987848"/>
            <a:ext cx="526705" cy="528627"/>
          </a:xfrm>
          <a:custGeom>
            <a:avLst/>
            <a:gdLst/>
            <a:ahLst/>
            <a:cxnLst/>
            <a:rect r="r" b="b" t="t" l="l"/>
            <a:pathLst>
              <a:path h="528627" w="526705">
                <a:moveTo>
                  <a:pt x="0" y="0"/>
                </a:moveTo>
                <a:lnTo>
                  <a:pt x="526705" y="0"/>
                </a:lnTo>
                <a:lnTo>
                  <a:pt x="526705" y="528628"/>
                </a:lnTo>
                <a:lnTo>
                  <a:pt x="0" y="5286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3550" y="589375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905587" y="6007232"/>
            <a:ext cx="422107" cy="579220"/>
          </a:xfrm>
          <a:custGeom>
            <a:avLst/>
            <a:gdLst/>
            <a:ahLst/>
            <a:cxnLst/>
            <a:rect r="r" b="b" t="t" l="l"/>
            <a:pathLst>
              <a:path h="579220" w="422107">
                <a:moveTo>
                  <a:pt x="0" y="0"/>
                </a:moveTo>
                <a:lnTo>
                  <a:pt x="422107" y="0"/>
                </a:lnTo>
                <a:lnTo>
                  <a:pt x="422107" y="579221"/>
                </a:lnTo>
                <a:lnTo>
                  <a:pt x="0" y="5792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713550" y="486811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862813" y="5091751"/>
            <a:ext cx="495077" cy="380759"/>
          </a:xfrm>
          <a:custGeom>
            <a:avLst/>
            <a:gdLst/>
            <a:ahLst/>
            <a:cxnLst/>
            <a:rect r="r" b="b" t="t" l="l"/>
            <a:pathLst>
              <a:path h="380759" w="495077">
                <a:moveTo>
                  <a:pt x="0" y="0"/>
                </a:moveTo>
                <a:lnTo>
                  <a:pt x="495077" y="0"/>
                </a:lnTo>
                <a:lnTo>
                  <a:pt x="495077" y="380759"/>
                </a:lnTo>
                <a:lnTo>
                  <a:pt x="0" y="380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713550" y="691939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951968" y="7055001"/>
            <a:ext cx="348395" cy="534963"/>
          </a:xfrm>
          <a:custGeom>
            <a:avLst/>
            <a:gdLst/>
            <a:ahLst/>
            <a:cxnLst/>
            <a:rect r="r" b="b" t="t" l="l"/>
            <a:pathLst>
              <a:path h="534963" w="348395">
                <a:moveTo>
                  <a:pt x="0" y="0"/>
                </a:moveTo>
                <a:lnTo>
                  <a:pt x="348395" y="0"/>
                </a:lnTo>
                <a:lnTo>
                  <a:pt x="348395" y="534963"/>
                </a:lnTo>
                <a:lnTo>
                  <a:pt x="0" y="5349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8532599" y="2030070"/>
            <a:ext cx="7987132" cy="1329855"/>
          </a:xfrm>
          <a:prstGeom prst="rect">
            <a:avLst/>
          </a:prstGeom>
        </p:spPr>
        <p:txBody>
          <a:bodyPr anchor="t" rtlCol="false" tIns="0" lIns="0" bIns="0" rIns="0">
            <a:spAutoFit/>
          </a:bodyPr>
          <a:lstStyle/>
          <a:p>
            <a:pPr algn="r">
              <a:lnSpc>
                <a:spcPts val="10163"/>
              </a:lnSpc>
            </a:pPr>
            <a:r>
              <a:rPr lang="en-US" sz="9239" spc="988">
                <a:solidFill>
                  <a:srgbClr val="FFFFFF"/>
                </a:solidFill>
                <a:latin typeface="Public Sans Bold"/>
              </a:rPr>
              <a:t>CONTACT</a:t>
            </a:r>
          </a:p>
        </p:txBody>
      </p:sp>
      <p:sp>
        <p:nvSpPr>
          <p:cNvPr name="TextBox 12" id="12"/>
          <p:cNvSpPr txBox="true"/>
          <p:nvPr/>
        </p:nvSpPr>
        <p:spPr>
          <a:xfrm rot="0">
            <a:off x="8822997" y="4112462"/>
            <a:ext cx="6623538" cy="355600"/>
          </a:xfrm>
          <a:prstGeom prst="rect">
            <a:avLst/>
          </a:prstGeom>
        </p:spPr>
        <p:txBody>
          <a:bodyPr anchor="t" rtlCol="false" tIns="0" lIns="0" bIns="0" rIns="0">
            <a:spAutoFit/>
          </a:bodyPr>
          <a:lstStyle/>
          <a:p>
            <a:pPr algn="r">
              <a:lnSpc>
                <a:spcPts val="2749"/>
              </a:lnSpc>
            </a:pPr>
            <a:r>
              <a:rPr lang="en-US" sz="2499" spc="212">
                <a:solidFill>
                  <a:srgbClr val="FFFFFF"/>
                </a:solidFill>
                <a:latin typeface="Kollektif Bold"/>
              </a:rPr>
              <a:t>www.reallygreatsite.com</a:t>
            </a:r>
          </a:p>
        </p:txBody>
      </p:sp>
      <p:sp>
        <p:nvSpPr>
          <p:cNvPr name="TextBox 13" id="13"/>
          <p:cNvSpPr txBox="true"/>
          <p:nvPr/>
        </p:nvSpPr>
        <p:spPr>
          <a:xfrm rot="0">
            <a:off x="10752847" y="5062914"/>
            <a:ext cx="4700993" cy="415925"/>
          </a:xfrm>
          <a:prstGeom prst="rect">
            <a:avLst/>
          </a:prstGeom>
        </p:spPr>
        <p:txBody>
          <a:bodyPr anchor="t" rtlCol="false" tIns="0" lIns="0" bIns="0" rIns="0">
            <a:spAutoFit/>
          </a:bodyPr>
          <a:lstStyle/>
          <a:p>
            <a:pPr algn="r">
              <a:lnSpc>
                <a:spcPts val="3250"/>
              </a:lnSpc>
            </a:pPr>
            <a:r>
              <a:rPr lang="en-US" sz="2500">
                <a:solidFill>
                  <a:srgbClr val="FFFFFF"/>
                </a:solidFill>
                <a:latin typeface="Kollektif Bold"/>
              </a:rPr>
              <a:t>hello@reallygreatsite.com</a:t>
            </a:r>
          </a:p>
        </p:txBody>
      </p:sp>
      <p:sp>
        <p:nvSpPr>
          <p:cNvPr name="TextBox 14" id="14"/>
          <p:cNvSpPr txBox="true"/>
          <p:nvPr/>
        </p:nvSpPr>
        <p:spPr>
          <a:xfrm rot="0">
            <a:off x="11758670" y="6117014"/>
            <a:ext cx="3687866" cy="415925"/>
          </a:xfrm>
          <a:prstGeom prst="rect">
            <a:avLst/>
          </a:prstGeom>
        </p:spPr>
        <p:txBody>
          <a:bodyPr anchor="t" rtlCol="false" tIns="0" lIns="0" bIns="0" rIns="0">
            <a:spAutoFit/>
          </a:bodyPr>
          <a:lstStyle/>
          <a:p>
            <a:pPr algn="r">
              <a:lnSpc>
                <a:spcPts val="3250"/>
              </a:lnSpc>
            </a:pPr>
            <a:r>
              <a:rPr lang="en-US" sz="2500">
                <a:solidFill>
                  <a:srgbClr val="FFFFFF"/>
                </a:solidFill>
                <a:latin typeface="Kollektif Bold"/>
              </a:rPr>
              <a:t>+123-456-7890</a:t>
            </a:r>
          </a:p>
        </p:txBody>
      </p:sp>
      <p:sp>
        <p:nvSpPr>
          <p:cNvPr name="TextBox 15" id="15"/>
          <p:cNvSpPr txBox="true"/>
          <p:nvPr/>
        </p:nvSpPr>
        <p:spPr>
          <a:xfrm rot="0">
            <a:off x="8822997" y="7152063"/>
            <a:ext cx="6630843" cy="825500"/>
          </a:xfrm>
          <a:prstGeom prst="rect">
            <a:avLst/>
          </a:prstGeom>
        </p:spPr>
        <p:txBody>
          <a:bodyPr anchor="t" rtlCol="false" tIns="0" lIns="0" bIns="0" rIns="0">
            <a:spAutoFit/>
          </a:bodyPr>
          <a:lstStyle/>
          <a:p>
            <a:pPr algn="r">
              <a:lnSpc>
                <a:spcPts val="3250"/>
              </a:lnSpc>
            </a:pPr>
            <a:r>
              <a:rPr lang="en-US" sz="2500">
                <a:solidFill>
                  <a:srgbClr val="FFFFFF"/>
                </a:solidFill>
                <a:latin typeface="Kollektif Bold"/>
              </a:rPr>
              <a:t>123 Anywhere St., Any City,</a:t>
            </a:r>
          </a:p>
          <a:p>
            <a:pPr algn="r">
              <a:lnSpc>
                <a:spcPts val="3250"/>
              </a:lnSpc>
            </a:pPr>
            <a:r>
              <a:rPr lang="en-US" sz="2500">
                <a:solidFill>
                  <a:srgbClr val="FFFFFF"/>
                </a:solidFill>
                <a:latin typeface="Kollektif Bold"/>
              </a:rPr>
              <a:t>ST 12345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
        <p:nvSpPr>
          <p:cNvPr name="TextBox 4" id="4"/>
          <p:cNvSpPr txBox="true"/>
          <p:nvPr/>
        </p:nvSpPr>
        <p:spPr>
          <a:xfrm rot="0">
            <a:off x="5832231" y="1829214"/>
            <a:ext cx="6623538" cy="447675"/>
          </a:xfrm>
          <a:prstGeom prst="rect">
            <a:avLst/>
          </a:prstGeom>
        </p:spPr>
        <p:txBody>
          <a:bodyPr anchor="t" rtlCol="false" tIns="0" lIns="0" bIns="0" rIns="0">
            <a:spAutoFit/>
          </a:bodyPr>
          <a:lstStyle/>
          <a:p>
            <a:pPr algn="ctr">
              <a:lnSpc>
                <a:spcPts val="3300"/>
              </a:lnSpc>
            </a:pPr>
            <a:r>
              <a:rPr lang="en-US" sz="3000" spc="254">
                <a:solidFill>
                  <a:srgbClr val="18072B"/>
                </a:solidFill>
                <a:latin typeface="Public Sans Bold Bold"/>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5276" y="4241712"/>
            <a:ext cx="19874105" cy="3347202"/>
            <a:chOff x="0" y="0"/>
            <a:chExt cx="5439065" cy="916049"/>
          </a:xfrm>
        </p:grpSpPr>
        <p:sp>
          <p:nvSpPr>
            <p:cNvPr name="Freeform 3" id="3"/>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18072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271076" y="2568884"/>
            <a:ext cx="9161400" cy="863204"/>
          </a:xfrm>
          <a:prstGeom prst="rect">
            <a:avLst/>
          </a:prstGeom>
        </p:spPr>
        <p:txBody>
          <a:bodyPr anchor="t" rtlCol="false" tIns="0" lIns="0" bIns="0" rIns="0">
            <a:spAutoFit/>
          </a:bodyPr>
          <a:lstStyle/>
          <a:p>
            <a:pPr algn="ctr">
              <a:lnSpc>
                <a:spcPts val="6351"/>
              </a:lnSpc>
            </a:pPr>
            <a:r>
              <a:rPr lang="en-US" sz="6351">
                <a:solidFill>
                  <a:srgbClr val="28094B"/>
                </a:solidFill>
                <a:cs typeface="Roboto Bold"/>
              </a:rPr>
              <a:t>הסבר כללי על הפרויקט</a:t>
            </a:r>
          </a:p>
        </p:txBody>
      </p:sp>
      <p:sp>
        <p:nvSpPr>
          <p:cNvPr name="TextBox 6" id="6"/>
          <p:cNvSpPr txBox="true"/>
          <p:nvPr/>
        </p:nvSpPr>
        <p:spPr>
          <a:xfrm rot="0">
            <a:off x="2341626" y="4519801"/>
            <a:ext cx="13020301" cy="2733874"/>
          </a:xfrm>
          <a:prstGeom prst="rect">
            <a:avLst/>
          </a:prstGeom>
        </p:spPr>
        <p:txBody>
          <a:bodyPr anchor="t" rtlCol="false" tIns="0" lIns="0" bIns="0" rIns="0">
            <a:spAutoFit/>
          </a:bodyPr>
          <a:lstStyle/>
          <a:p>
            <a:pPr algn="ctr">
              <a:lnSpc>
                <a:spcPts val="3664"/>
              </a:lnSpc>
            </a:pPr>
            <a:r>
              <a:rPr lang="en-US" sz="2617">
                <a:solidFill>
                  <a:srgbClr val="FFFFFF"/>
                </a:solidFill>
                <a:cs typeface="Kollektif Bold"/>
              </a:rPr>
              <a:t>אתר Glassdoor הוא אתר בו עובדים רבים של חברות שונות מכל העולם נרשמים וכותבים תגובות על החברות שלהם. בתגובות אלה יש נתונים רבים (ציונים שהעובדים נותנים לאספקטים שונים בחברה, תגובות מילוליות על החברה וכו'). נתונים אלה יכולים לשמש כמידע פנימי ולהעיד על המצב החברתי בחברה ועל דעתם של עובדי החברה עליה. מטרת המחקר היא לבדוק האם נתונים אלה יכולים לחזות גם את הביצועים הכלכליים של החברה.</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58052" y="6198235"/>
            <a:ext cx="4557297" cy="1163320"/>
          </a:xfrm>
          <a:prstGeom prst="rect">
            <a:avLst/>
          </a:prstGeom>
        </p:spPr>
        <p:txBody>
          <a:bodyPr anchor="t" rtlCol="false" tIns="0" lIns="0" bIns="0" rIns="0">
            <a:spAutoFit/>
          </a:bodyPr>
          <a:lstStyle/>
          <a:p>
            <a:pPr algn="ctr">
              <a:lnSpc>
                <a:spcPts val="3079"/>
              </a:lnSpc>
            </a:pPr>
            <a:r>
              <a:rPr lang="en-US" sz="2199">
                <a:solidFill>
                  <a:srgbClr val="18072B"/>
                </a:solidFill>
                <a:cs typeface="Kollektif"/>
              </a:rPr>
              <a:t>שימוש ב- Crawling</a:t>
            </a:r>
          </a:p>
          <a:p>
            <a:pPr algn="ctr">
              <a:lnSpc>
                <a:spcPts val="3079"/>
              </a:lnSpc>
            </a:pPr>
            <a:r>
              <a:rPr lang="en-US" sz="2199">
                <a:solidFill>
                  <a:srgbClr val="18072B"/>
                </a:solidFill>
                <a:cs typeface="Kollektif"/>
              </a:rPr>
              <a:t>להשגת תגובות מ- Glassdoor</a:t>
            </a:r>
          </a:p>
          <a:p>
            <a:pPr algn="ctr">
              <a:lnSpc>
                <a:spcPts val="3079"/>
              </a:lnSpc>
            </a:pP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008869" y="6198235"/>
            <a:ext cx="4541061" cy="772795"/>
          </a:xfrm>
          <a:prstGeom prst="rect">
            <a:avLst/>
          </a:prstGeom>
        </p:spPr>
        <p:txBody>
          <a:bodyPr anchor="t" rtlCol="false" tIns="0" lIns="0" bIns="0" rIns="0">
            <a:spAutoFit/>
          </a:bodyPr>
          <a:lstStyle/>
          <a:p>
            <a:pPr algn="ctr">
              <a:lnSpc>
                <a:spcPts val="3079"/>
              </a:lnSpc>
            </a:pPr>
            <a:r>
              <a:rPr lang="en-US" sz="2199">
                <a:solidFill>
                  <a:srgbClr val="18072B"/>
                </a:solidFill>
                <a:cs typeface="Kollektif"/>
              </a:rPr>
              <a:t>שימוש ב- Selenium להעתקת פרטים על 500 החברות</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sz="3499" u="sng">
                <a:solidFill>
                  <a:srgbClr val="FFFFFF"/>
                </a:solidFill>
                <a:latin typeface="Roboto Bold"/>
                <a:hlinkClick r:id="rId4" tooltip="https://www.glassdoor.com/index.htm"/>
              </a:rPr>
              <a:t>GLASSDOOR</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790172" y="4632894"/>
            <a:ext cx="4304332" cy="792684"/>
          </a:xfrm>
          <a:prstGeom prst="rect">
            <a:avLst/>
          </a:prstGeom>
        </p:spPr>
        <p:txBody>
          <a:bodyPr anchor="t" rtlCol="false" tIns="0" lIns="0" bIns="0" rIns="0">
            <a:spAutoFit/>
          </a:bodyPr>
          <a:lstStyle/>
          <a:p>
            <a:pPr algn="ctr">
              <a:lnSpc>
                <a:spcPts val="3176"/>
              </a:lnSpc>
            </a:pPr>
            <a:r>
              <a:rPr lang="en-US" sz="2268" u="sng">
                <a:solidFill>
                  <a:srgbClr val="FFFFFF"/>
                </a:solidFill>
                <a:latin typeface="Roboto Bold"/>
                <a:hlinkClick r:id="rId5" tooltip="https://site.financialmodelingprep.com/developer/docs/"/>
              </a:rPr>
              <a:t>FINANCIAL MODELING PREP - API</a:t>
            </a:r>
          </a:p>
        </p:txBody>
      </p:sp>
      <p:sp>
        <p:nvSpPr>
          <p:cNvPr name="TextBox 9" id="9"/>
          <p:cNvSpPr txBox="true"/>
          <p:nvPr/>
        </p:nvSpPr>
        <p:spPr>
          <a:xfrm rot="0">
            <a:off x="11856093" y="4791754"/>
            <a:ext cx="4557297"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WIKIPEDIA - S&amp;P 500</a:t>
            </a:r>
          </a:p>
        </p:txBody>
      </p:sp>
      <p:sp>
        <p:nvSpPr>
          <p:cNvPr name="TextBox 10" id="10"/>
          <p:cNvSpPr txBox="true"/>
          <p:nvPr/>
        </p:nvSpPr>
        <p:spPr>
          <a:xfrm rot="0">
            <a:off x="6813008" y="6198235"/>
            <a:ext cx="4595786" cy="1163320"/>
          </a:xfrm>
          <a:prstGeom prst="rect">
            <a:avLst/>
          </a:prstGeom>
        </p:spPr>
        <p:txBody>
          <a:bodyPr anchor="t" rtlCol="false" tIns="0" lIns="0" bIns="0" rIns="0">
            <a:spAutoFit/>
          </a:bodyPr>
          <a:lstStyle/>
          <a:p>
            <a:pPr algn="ctr">
              <a:lnSpc>
                <a:spcPts val="3079"/>
              </a:lnSpc>
            </a:pPr>
            <a:r>
              <a:rPr lang="en-US" sz="2199">
                <a:solidFill>
                  <a:srgbClr val="18072B"/>
                </a:solidFill>
                <a:cs typeface="Kollektif"/>
              </a:rPr>
              <a:t>שימוש ב- API להשגת נתונים פיננסיים מ- Financialmodelingprep.</a:t>
            </a:r>
          </a:p>
          <a:p>
            <a:pPr algn="ctr">
              <a:lnSpc>
                <a:spcPts val="3079"/>
              </a:lnSpc>
            </a:pP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sz="6600">
                <a:solidFill>
                  <a:srgbClr val="18072B"/>
                </a:solidFill>
                <a:cs typeface="Roboto Bold"/>
              </a:rPr>
              <a:t>מקורות מידע</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43508" y="4405453"/>
            <a:ext cx="3736180"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Lorem ipsum dolor sit amet, consectetur adipiscing elit, sed do eiusmod tempor incididunt ut labore et dolore magna aliqua. Ut enim ad minim </a:t>
            </a:r>
          </a:p>
        </p:txBody>
      </p:sp>
      <p:sp>
        <p:nvSpPr>
          <p:cNvPr name="Freeform 4" id="4"/>
          <p:cNvSpPr/>
          <p:nvPr/>
        </p:nvSpPr>
        <p:spPr>
          <a:xfrm flipH="false" flipV="false" rot="0">
            <a:off x="3460650"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79446"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6" id="6"/>
          <p:cNvSpPr txBox="true"/>
          <p:nvPr/>
        </p:nvSpPr>
        <p:spPr>
          <a:xfrm rot="0">
            <a:off x="4943508" y="3897458"/>
            <a:ext cx="373618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Antivirus protection</a:t>
            </a:r>
          </a:p>
        </p:txBody>
      </p:sp>
      <p:sp>
        <p:nvSpPr>
          <p:cNvPr name="TextBox 7" id="7"/>
          <p:cNvSpPr txBox="true"/>
          <p:nvPr/>
        </p:nvSpPr>
        <p:spPr>
          <a:xfrm rot="0">
            <a:off x="4943508" y="7035864"/>
            <a:ext cx="3736180"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Lorem ipsum dolor sit amet, consectetur adipiscing elit, sed do eiusmod tempor incididunt ut labore et dolore magna aliqua. Ut enim ad minim </a:t>
            </a:r>
          </a:p>
        </p:txBody>
      </p:sp>
      <p:sp>
        <p:nvSpPr>
          <p:cNvPr name="Freeform 8" id="8"/>
          <p:cNvSpPr/>
          <p:nvPr/>
        </p:nvSpPr>
        <p:spPr>
          <a:xfrm flipH="false" flipV="false" rot="0">
            <a:off x="3460650" y="62268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479446" y="65088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10" id="10"/>
          <p:cNvSpPr txBox="true"/>
          <p:nvPr/>
        </p:nvSpPr>
        <p:spPr>
          <a:xfrm rot="0">
            <a:off x="4943508" y="652787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Increase computer speed</a:t>
            </a:r>
          </a:p>
        </p:txBody>
      </p:sp>
      <p:sp>
        <p:nvSpPr>
          <p:cNvPr name="Freeform 11" id="11"/>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043581" y="4405453"/>
            <a:ext cx="3817417"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Lorem ipsum dolor sit amet, consectetur adipiscing elit, sed do eiusmod tempor incididunt ut labore et dolore magna aliqua. Ut enim ad minim </a:t>
            </a:r>
          </a:p>
        </p:txBody>
      </p:sp>
      <p:sp>
        <p:nvSpPr>
          <p:cNvPr name="Freeform 13" id="13"/>
          <p:cNvSpPr/>
          <p:nvPr/>
        </p:nvSpPr>
        <p:spPr>
          <a:xfrm flipH="false" flipV="false" rot="0">
            <a:off x="9565477"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584273"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5" id="15"/>
          <p:cNvSpPr txBox="true"/>
          <p:nvPr/>
        </p:nvSpPr>
        <p:spPr>
          <a:xfrm rot="0">
            <a:off x="11043581" y="3897458"/>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Technical support</a:t>
            </a:r>
          </a:p>
        </p:txBody>
      </p:sp>
      <p:sp>
        <p:nvSpPr>
          <p:cNvPr name="TextBox 16" id="16"/>
          <p:cNvSpPr txBox="true"/>
          <p:nvPr/>
        </p:nvSpPr>
        <p:spPr>
          <a:xfrm rot="0">
            <a:off x="11043581" y="7035864"/>
            <a:ext cx="3654943"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Lorem ipsum dolor sit amet, consectetur adipiscing elit, sed do eiusmod tempor incididunt ut labore et dolore magna aliqua. Ut enim ad minim </a:t>
            </a:r>
          </a:p>
        </p:txBody>
      </p:sp>
      <p:sp>
        <p:nvSpPr>
          <p:cNvPr name="Freeform 17" id="17"/>
          <p:cNvSpPr/>
          <p:nvPr/>
        </p:nvSpPr>
        <p:spPr>
          <a:xfrm flipH="false" flipV="false" rot="0">
            <a:off x="9565477" y="636513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9584273" y="664709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9" id="19"/>
          <p:cNvSpPr txBox="true"/>
          <p:nvPr/>
        </p:nvSpPr>
        <p:spPr>
          <a:xfrm rot="0">
            <a:off x="11043581" y="652787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Expert technical services</a:t>
            </a:r>
          </a:p>
        </p:txBody>
      </p:sp>
      <p:sp>
        <p:nvSpPr>
          <p:cNvPr name="TextBox 20" id="20"/>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Our services</a:t>
            </a:r>
          </a:p>
        </p:txBody>
      </p:sp>
      <p:sp>
        <p:nvSpPr>
          <p:cNvPr name="Freeform 21" id="21"/>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LARANA COMPANY</a:t>
            </a:r>
          </a:p>
        </p:txBody>
      </p:sp>
      <p:sp>
        <p:nvSpPr>
          <p:cNvPr name="Freeform 24" id="2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3628" y="3164883"/>
            <a:ext cx="9906292" cy="5694591"/>
          </a:xfrm>
          <a:custGeom>
            <a:avLst/>
            <a:gdLst/>
            <a:ahLst/>
            <a:cxnLst/>
            <a:rect r="r" b="b" t="t" l="l"/>
            <a:pathLst>
              <a:path h="5694591" w="9906292">
                <a:moveTo>
                  <a:pt x="0" y="0"/>
                </a:moveTo>
                <a:lnTo>
                  <a:pt x="9906291" y="0"/>
                </a:lnTo>
                <a:lnTo>
                  <a:pt x="9906291" y="5694591"/>
                </a:lnTo>
                <a:lnTo>
                  <a:pt x="0" y="5694591"/>
                </a:lnTo>
                <a:lnTo>
                  <a:pt x="0" y="0"/>
                </a:lnTo>
                <a:close/>
              </a:path>
            </a:pathLst>
          </a:custGeom>
          <a:blipFill>
            <a:blip r:embed="rId8"/>
            <a:stretch>
              <a:fillRect l="0" t="-8202" r="0" b="-8202"/>
            </a:stretch>
          </a:blipFill>
        </p:spPr>
      </p:sp>
      <p:sp>
        <p:nvSpPr>
          <p:cNvPr name="TextBox 7" id="7"/>
          <p:cNvSpPr txBox="true"/>
          <p:nvPr/>
        </p:nvSpPr>
        <p:spPr>
          <a:xfrm rot="0">
            <a:off x="7797701" y="1211336"/>
            <a:ext cx="9461599" cy="5934711"/>
          </a:xfrm>
          <a:prstGeom prst="rect">
            <a:avLst/>
          </a:prstGeom>
        </p:spPr>
        <p:txBody>
          <a:bodyPr anchor="t" rtlCol="false" tIns="0" lIns="0" bIns="0" rIns="0">
            <a:spAutoFit/>
          </a:bodyPr>
          <a:lstStyle/>
          <a:p>
            <a:pPr algn="ctr">
              <a:lnSpc>
                <a:spcPts val="3639"/>
              </a:lnSpc>
            </a:pPr>
            <a:r>
              <a:rPr lang="en-US" sz="2599">
                <a:solidFill>
                  <a:srgbClr val="FFFFFF"/>
                </a:solidFill>
                <a:cs typeface="Roboto Bold"/>
              </a:rPr>
              <a:t>השתמשנו בסלניום בכדי לקחת דאטה על החברות מויקיפדיה,כגון:</a:t>
            </a:r>
          </a:p>
          <a:p>
            <a:pPr marL="561334" indent="-280667" lvl="1">
              <a:lnSpc>
                <a:spcPts val="3639"/>
              </a:lnSpc>
              <a:buFont typeface="Arial"/>
              <a:buChar char="•"/>
            </a:pPr>
            <a:r>
              <a:rPr lang="en-US" sz="2599">
                <a:solidFill>
                  <a:srgbClr val="FFFFFF"/>
                </a:solidFill>
                <a:cs typeface="Roboto Bold"/>
              </a:rPr>
              <a:t>שם החברה</a:t>
            </a:r>
          </a:p>
          <a:p>
            <a:pPr marL="561334" indent="-280667" lvl="1">
              <a:lnSpc>
                <a:spcPts val="3639"/>
              </a:lnSpc>
              <a:buFont typeface="Arial"/>
              <a:buChar char="•"/>
            </a:pPr>
            <a:r>
              <a:rPr lang="en-US" sz="2599">
                <a:solidFill>
                  <a:srgbClr val="FFFFFF"/>
                </a:solidFill>
                <a:cs typeface="Roboto Bold"/>
              </a:rPr>
              <a:t>סימבול</a:t>
            </a:r>
          </a:p>
          <a:p>
            <a:pPr marL="561334" indent="-280667" lvl="1">
              <a:lnSpc>
                <a:spcPts val="3639"/>
              </a:lnSpc>
              <a:buFont typeface="Arial"/>
              <a:buChar char="•"/>
            </a:pPr>
            <a:r>
              <a:rPr lang="en-US" sz="2599">
                <a:solidFill>
                  <a:srgbClr val="FFFFFF"/>
                </a:solidFill>
                <a:cs typeface="Roboto Bold"/>
              </a:rPr>
              <a:t>תחום החברה</a:t>
            </a:r>
          </a:p>
          <a:p>
            <a:pPr marL="561334" indent="-280667" lvl="1">
              <a:lnSpc>
                <a:spcPts val="3639"/>
              </a:lnSpc>
              <a:buFont typeface="Arial"/>
              <a:buChar char="•"/>
            </a:pPr>
            <a:r>
              <a:rPr lang="en-US" sz="2599">
                <a:solidFill>
                  <a:srgbClr val="FFFFFF"/>
                </a:solidFill>
                <a:cs typeface="Roboto Bold"/>
              </a:rPr>
              <a:t>תת תחום</a:t>
            </a:r>
          </a:p>
          <a:p>
            <a:pPr marL="561334" indent="-280667" lvl="1">
              <a:lnSpc>
                <a:spcPts val="3639"/>
              </a:lnSpc>
              <a:buFont typeface="Arial"/>
              <a:buChar char="•"/>
            </a:pPr>
            <a:r>
              <a:rPr lang="en-US" sz="2599">
                <a:solidFill>
                  <a:srgbClr val="FFFFFF"/>
                </a:solidFill>
                <a:cs typeface="Roboto Bold"/>
              </a:rPr>
              <a:t>מיקום </a:t>
            </a:r>
          </a:p>
          <a:p>
            <a:pPr marL="561334" indent="-280667" lvl="1">
              <a:lnSpc>
                <a:spcPts val="3639"/>
              </a:lnSpc>
              <a:buFont typeface="Arial"/>
              <a:buChar char="•"/>
            </a:pPr>
            <a:r>
              <a:rPr lang="en-US" sz="2599">
                <a:solidFill>
                  <a:srgbClr val="FFFFFF"/>
                </a:solidFill>
                <a:cs typeface="Roboto Bold"/>
              </a:rPr>
              <a:t>תאריך הצטרפות לs&amp;p</a:t>
            </a:r>
          </a:p>
          <a:p>
            <a:pPr marL="561334" indent="-280667" lvl="1">
              <a:lnSpc>
                <a:spcPts val="3639"/>
              </a:lnSpc>
              <a:buFont typeface="Arial"/>
              <a:buChar char="•"/>
            </a:pPr>
            <a:r>
              <a:rPr lang="en-US" sz="2599">
                <a:solidFill>
                  <a:srgbClr val="FFFFFF"/>
                </a:solidFill>
                <a:cs typeface="Roboto Bold"/>
              </a:rPr>
              <a:t>מפתח אינדקס החברה</a:t>
            </a:r>
          </a:p>
          <a:p>
            <a:pPr marL="561334" indent="-280667" lvl="1">
              <a:lnSpc>
                <a:spcPts val="3639"/>
              </a:lnSpc>
              <a:buFont typeface="Arial"/>
              <a:buChar char="•"/>
            </a:pPr>
            <a:r>
              <a:rPr lang="en-US" sz="2599">
                <a:solidFill>
                  <a:srgbClr val="FFFFFF"/>
                </a:solidFill>
                <a:cs typeface="Roboto Bold"/>
              </a:rPr>
              <a:t>תאריך הקמת החברה</a:t>
            </a:r>
          </a:p>
          <a:p>
            <a:pPr>
              <a:lnSpc>
                <a:spcPts val="3639"/>
              </a:lnSpc>
            </a:pPr>
          </a:p>
          <a:p>
            <a:pPr>
              <a:lnSpc>
                <a:spcPts val="3639"/>
              </a:lnSpc>
            </a:pPr>
          </a:p>
          <a:p>
            <a:pPr>
              <a:lnSpc>
                <a:spcPts val="3639"/>
              </a:lnSpc>
            </a:pPr>
            <a:r>
              <a:rPr lang="en-US" sz="2599">
                <a:solidFill>
                  <a:srgbClr val="FFFFFF"/>
                </a:solidFill>
                <a:cs typeface="Roboto Bold"/>
              </a:rPr>
              <a:t>שמרנו את כל הדאטא בקובץ csv לצורך </a:t>
            </a:r>
          </a:p>
          <a:p>
            <a:pPr>
              <a:lnSpc>
                <a:spcPts val="3639"/>
              </a:lnSpc>
            </a:pPr>
            <a:r>
              <a:rPr lang="en-US" sz="2599">
                <a:solidFill>
                  <a:srgbClr val="FFFFFF"/>
                </a:solidFill>
                <a:cs typeface="Roboto Bold"/>
              </a:rPr>
              <a:t>רשימה מסודרת של החברות שעליהם המחקר</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62474" y="1582139"/>
            <a:ext cx="14420798" cy="905511"/>
          </a:xfrm>
          <a:prstGeom prst="rect">
            <a:avLst/>
          </a:prstGeom>
        </p:spPr>
        <p:txBody>
          <a:bodyPr anchor="t" rtlCol="false" tIns="0" lIns="0" bIns="0" rIns="0">
            <a:spAutoFit/>
          </a:bodyPr>
          <a:lstStyle/>
          <a:p>
            <a:pPr>
              <a:lnSpc>
                <a:spcPts val="3639"/>
              </a:lnSpc>
            </a:pPr>
            <a:r>
              <a:rPr lang="en-US" sz="2599">
                <a:solidFill>
                  <a:srgbClr val="FFFFFF"/>
                </a:solidFill>
                <a:cs typeface="Roboto Bold"/>
              </a:rPr>
              <a:t>בנוסף לקבלת הנתונים מויקיפדיה ביצענו, ניקוי של הדאטא: חברות שהופיעו בכפילות, או חברות שיש להם מעט תגובות כגון חברות אחזקה וכו'. לדוגמה חברת גוגל שמופיעלה כ  ALPHA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280864" y="2160180"/>
            <a:ext cx="15726271" cy="5020311"/>
          </a:xfrm>
          <a:prstGeom prst="rect">
            <a:avLst/>
          </a:prstGeom>
        </p:spPr>
        <p:txBody>
          <a:bodyPr anchor="t" rtlCol="false" tIns="0" lIns="0" bIns="0" rIns="0">
            <a:spAutoFit/>
          </a:bodyPr>
          <a:lstStyle/>
          <a:p>
            <a:pPr algn="ctr">
              <a:lnSpc>
                <a:spcPts val="3639"/>
              </a:lnSpc>
            </a:pPr>
            <a:r>
              <a:rPr lang="en-US" sz="2599">
                <a:solidFill>
                  <a:srgbClr val="FFFFFF"/>
                </a:solidFill>
                <a:latin typeface="Roboto"/>
              </a:rPr>
              <a:t>EDA</a:t>
            </a:r>
          </a:p>
          <a:p>
            <a:pPr>
              <a:lnSpc>
                <a:spcPts val="3639"/>
              </a:lnSpc>
            </a:pPr>
            <a:r>
              <a:rPr lang="en-US" sz="2599">
                <a:solidFill>
                  <a:srgbClr val="FFFFFF"/>
                </a:solidFill>
                <a:cs typeface="Roboto"/>
              </a:rPr>
              <a:t>לצורך הצגת הנתונים הגדרנו מספר פרמטרים המייצגים סוגים שונים של עמודות בטבלת הדאטא:</a:t>
            </a:r>
          </a:p>
          <a:p>
            <a:pPr algn="just" marL="561334" indent="-280667" lvl="1">
              <a:lnSpc>
                <a:spcPts val="3639"/>
              </a:lnSpc>
              <a:buFont typeface="Arial"/>
              <a:buChar char="•"/>
            </a:pPr>
            <a:r>
              <a:rPr lang="en-US" sz="2599">
                <a:solidFill>
                  <a:srgbClr val="FFFFFF"/>
                </a:solidFill>
                <a:latin typeface="Roboto"/>
              </a:rPr>
              <a:t>`X_NUMERIC_COLUMNS` - מספרים נומריים: ציון כולל, איזון עבודה-בית, פיצויים והטבות, ניהול בכיר, שיעור מועיל</a:t>
            </a:r>
          </a:p>
          <a:p>
            <a:pPr algn="just" marL="561334" indent="-280667" lvl="1">
              <a:lnSpc>
                <a:spcPts val="3639"/>
              </a:lnSpc>
              <a:buFont typeface="Arial"/>
              <a:buChar char="•"/>
            </a:pPr>
            <a:r>
              <a:rPr lang="en-US" sz="2599">
                <a:solidFill>
                  <a:srgbClr val="FFFFFF"/>
                </a:solidFill>
                <a:latin typeface="Roboto"/>
              </a:rPr>
              <a:t>X_CATEGORICAL_COLUMNS - פרטי מבקר: עובד נוכחי/ לשעבר, משך העסקה, רמת המלצה, רמת אישור מנכ"ל, </a:t>
            </a:r>
          </a:p>
          <a:p>
            <a:pPr algn="just">
              <a:lnSpc>
                <a:spcPts val="3639"/>
              </a:lnSpc>
            </a:pPr>
            <a:r>
              <a:rPr lang="en-US" sz="2599">
                <a:solidFill>
                  <a:srgbClr val="FFFFFF"/>
                </a:solidFill>
                <a:latin typeface="Roboto"/>
              </a:rPr>
              <a:t>   </a:t>
            </a:r>
            <a:r>
              <a:rPr lang="en-US" sz="2599">
                <a:solidFill>
                  <a:srgbClr val="FFFFFF"/>
                </a:solidFill>
                <a:cs typeface="Roboto"/>
              </a:rPr>
              <a:t>רמת תחזית עסקית.</a:t>
            </a:r>
          </a:p>
          <a:p>
            <a:pPr algn="just" marL="561334" indent="-280667" lvl="1">
              <a:lnSpc>
                <a:spcPts val="3639"/>
              </a:lnSpc>
              <a:buFont typeface="Arial"/>
              <a:buChar char="•"/>
            </a:pPr>
            <a:r>
              <a:rPr lang="en-US" sz="2599">
                <a:solidFill>
                  <a:srgbClr val="FFFFFF"/>
                </a:solidFill>
                <a:latin typeface="Roboto"/>
              </a:rPr>
              <a:t>Y_COLUMN- שהוא מדד פיננסי המשמש להערכת שווי או ביצועים של חברה.</a:t>
            </a:r>
          </a:p>
          <a:p>
            <a:pPr marL="561334" indent="-280667" lvl="1">
              <a:lnSpc>
                <a:spcPts val="3639"/>
              </a:lnSpc>
              <a:buFont typeface="Arial"/>
              <a:buChar char="•"/>
            </a:pPr>
            <a:r>
              <a:rPr lang="en-US" sz="2599">
                <a:solidFill>
                  <a:srgbClr val="FFFFFF"/>
                </a:solidFill>
                <a:latin typeface="Roboto"/>
              </a:rPr>
              <a:t>DROP_COLUMNS- רשימה של שמות עמודות שיש להסיר או להסיר ממערך הנתונים.</a:t>
            </a:r>
          </a:p>
          <a:p>
            <a:pPr>
              <a:lnSpc>
                <a:spcPts val="3639"/>
              </a:lnSpc>
            </a:pPr>
          </a:p>
          <a:p>
            <a:pPr marL="561334" indent="-280667" lvl="1">
              <a:lnSpc>
                <a:spcPts val="3639"/>
              </a:lnSpc>
              <a:buFont typeface="Arial"/>
              <a:buChar char="•"/>
            </a:pPr>
            <a:r>
              <a:rPr lang="en-US" sz="2599">
                <a:solidFill>
                  <a:srgbClr val="FFFFFF"/>
                </a:solidFill>
                <a:cs typeface="Roboto"/>
              </a:rPr>
              <a:t>מיזגנו את כל הקבצים של הטבלאות לטבלה אחת מרוכזת שכוללת סה"כ: 10,353,309 נתונים.</a:t>
            </a:r>
          </a:p>
          <a:p>
            <a:pPr algn="l" marL="561334" indent="-280667" lvl="1">
              <a:lnSpc>
                <a:spcPts val="3639"/>
              </a:lnSpc>
              <a:buFont typeface="Arial"/>
              <a:buChar char="•"/>
            </a:pPr>
            <a:r>
              <a:rPr lang="en-US" sz="2599">
                <a:solidFill>
                  <a:srgbClr val="FFFFFF"/>
                </a:solidFill>
                <a:cs typeface="Roboto"/>
              </a:rPr>
              <a:t>לאחר מכן ניקנו נתונים חוזרים בדאטא כמו כפילויות של קטגוריות, ערכים נומריים</a:t>
            </a:r>
          </a:p>
          <a:p>
            <a:pPr>
              <a:lnSpc>
                <a:spcPts val="36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597695"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209" y="746307"/>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377112" y="2871470"/>
            <a:ext cx="9525" cy="448311"/>
          </a:xfrm>
          <a:prstGeom prst="rect">
            <a:avLst/>
          </a:prstGeom>
        </p:spPr>
        <p:txBody>
          <a:bodyPr anchor="t" rtlCol="false" tIns="0" lIns="0" bIns="0" rIns="0">
            <a:spAutoFit/>
          </a:bodyPr>
          <a:lstStyle/>
          <a:p>
            <a:pPr algn="ctr">
              <a:lnSpc>
                <a:spcPts val="3639"/>
              </a:lnSpc>
              <a:spcBef>
                <a:spcPct val="0"/>
              </a:spcBef>
            </a:pPr>
          </a:p>
        </p:txBody>
      </p:sp>
      <p:sp>
        <p:nvSpPr>
          <p:cNvPr name="TextBox 7" id="7"/>
          <p:cNvSpPr txBox="true"/>
          <p:nvPr/>
        </p:nvSpPr>
        <p:spPr>
          <a:xfrm rot="0">
            <a:off x="-4762" y="1214120"/>
            <a:ext cx="14763750" cy="9055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cs typeface="Roboto Bold"/>
              </a:rPr>
              <a:t>לאחר מיזוג הטבלאות, בחרנו שנת מטרה, כלומר שנת 2020 וניצור דאטא של הטובין כלומר מאזן הרווחים של  כל חברה באותה השנה.</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DAFl6m99WNw</dc:identifier>
  <dcterms:modified xsi:type="dcterms:W3CDTF">2011-08-01T06:04:30Z</dcterms:modified>
  <cp:revision>1</cp:revision>
  <dc:title>S&amp;P 500</dc:title>
</cp:coreProperties>
</file>